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9" r:id="rId3"/>
    <p:sldId id="270" r:id="rId4"/>
    <p:sldId id="281" r:id="rId5"/>
    <p:sldId id="263" r:id="rId6"/>
    <p:sldId id="261" r:id="rId7"/>
    <p:sldId id="282" r:id="rId8"/>
    <p:sldId id="272" r:id="rId9"/>
    <p:sldId id="279" r:id="rId10"/>
    <p:sldId id="276" r:id="rId11"/>
    <p:sldId id="275" r:id="rId12"/>
    <p:sldId id="280" r:id="rId13"/>
    <p:sldId id="283" r:id="rId14"/>
    <p:sldId id="278" r:id="rId15"/>
    <p:sldId id="277"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400030-EFAA-3C11-86F1-B1329252F586}" name="Bromley, Fern Lorelei - (fernb)" initials="BFL(" userId="S::fernb@arizona.edu::30de849f-80a2-4b3d-a5a0-12893ddae60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51"/>
    <p:restoredTop sz="79107"/>
  </p:normalViewPr>
  <p:slideViewPr>
    <p:cSldViewPr snapToGrid="0">
      <p:cViewPr>
        <p:scale>
          <a:sx n="77" d="100"/>
          <a:sy n="77" d="100"/>
        </p:scale>
        <p:origin x="536" y="544"/>
      </p:cViewPr>
      <p:guideLst/>
    </p:cSldViewPr>
  </p:slideViewPr>
  <p:notesTextViewPr>
    <p:cViewPr>
      <p:scale>
        <a:sx n="90" d="100"/>
        <a:sy n="9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AB198-256D-EE4D-97E7-8137C933E870}" type="datetimeFigureOut">
              <a:rPr lang="en-US" smtClean="0"/>
              <a:t>10/25/25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D9FAF-E9DD-A94C-BC12-CF63A71B3D1C}" type="slidenum">
              <a:rPr lang="en-US" smtClean="0"/>
              <a:t>‹#›</a:t>
            </a:fld>
            <a:endParaRPr lang="en-US"/>
          </a:p>
        </p:txBody>
      </p:sp>
    </p:spTree>
    <p:extLst>
      <p:ext uri="{BB962C8B-B14F-4D97-AF65-F5344CB8AC3E}">
        <p14:creationId xmlns:p14="http://schemas.microsoft.com/office/powerpoint/2010/main" val="3889432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cran.r-project.org</a:t>
            </a:r>
            <a:r>
              <a:rPr lang="en-US" dirty="0"/>
              <a:t>/web/packages/</a:t>
            </a:r>
            <a:r>
              <a:rPr lang="en-US" dirty="0" err="1"/>
              <a:t>adespatial</a:t>
            </a:r>
            <a:r>
              <a:rPr lang="en-US" dirty="0"/>
              <a:t>/vignettes/</a:t>
            </a:r>
            <a:r>
              <a:rPr lang="en-US" dirty="0" err="1"/>
              <a:t>tutorial.html#mc</a:t>
            </a:r>
            <a:endParaRPr lang="en-US" dirty="0"/>
          </a:p>
          <a:p>
            <a:endParaRPr lang="en-US" dirty="0"/>
          </a:p>
          <a:p>
            <a:r>
              <a:rPr lang="en-US" dirty="0"/>
              <a:t>Do an </a:t>
            </a:r>
            <a:r>
              <a:rPr lang="en-US" dirty="0" err="1"/>
              <a:t>adespatial</a:t>
            </a:r>
            <a:r>
              <a:rPr lang="en-US" dirty="0"/>
              <a:t> “tutorial”</a:t>
            </a:r>
          </a:p>
        </p:txBody>
      </p:sp>
      <p:sp>
        <p:nvSpPr>
          <p:cNvPr id="4" name="Slide Number Placeholder 3"/>
          <p:cNvSpPr>
            <a:spLocks noGrp="1"/>
          </p:cNvSpPr>
          <p:nvPr>
            <p:ph type="sldNum" sz="quarter" idx="5"/>
          </p:nvPr>
        </p:nvSpPr>
        <p:spPr/>
        <p:txBody>
          <a:bodyPr/>
          <a:lstStyle/>
          <a:p>
            <a:fld id="{B44D9FAF-E9DD-A94C-BC12-CF63A71B3D1C}" type="slidenum">
              <a:rPr lang="en-US" smtClean="0"/>
              <a:t>1</a:t>
            </a:fld>
            <a:endParaRPr lang="en-US"/>
          </a:p>
        </p:txBody>
      </p:sp>
    </p:spTree>
    <p:extLst>
      <p:ext uri="{BB962C8B-B14F-4D97-AF65-F5344CB8AC3E}">
        <p14:creationId xmlns:p14="http://schemas.microsoft.com/office/powerpoint/2010/main" val="1130379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plots with shape by severity</a:t>
            </a:r>
          </a:p>
        </p:txBody>
      </p:sp>
      <p:sp>
        <p:nvSpPr>
          <p:cNvPr id="4" name="Slide Number Placeholder 3"/>
          <p:cNvSpPr>
            <a:spLocks noGrp="1"/>
          </p:cNvSpPr>
          <p:nvPr>
            <p:ph type="sldNum" sz="quarter" idx="5"/>
          </p:nvPr>
        </p:nvSpPr>
        <p:spPr/>
        <p:txBody>
          <a:bodyPr/>
          <a:lstStyle/>
          <a:p>
            <a:fld id="{B44D9FAF-E9DD-A94C-BC12-CF63A71B3D1C}" type="slidenum">
              <a:rPr lang="en-US" smtClean="0"/>
              <a:t>10</a:t>
            </a:fld>
            <a:endParaRPr lang="en-US"/>
          </a:p>
        </p:txBody>
      </p:sp>
    </p:spTree>
    <p:extLst>
      <p:ext uri="{BB962C8B-B14F-4D97-AF65-F5344CB8AC3E}">
        <p14:creationId xmlns:p14="http://schemas.microsoft.com/office/powerpoint/2010/main" val="3468930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Replace plots with shape by severity</a:t>
            </a:r>
          </a:p>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11</a:t>
            </a:fld>
            <a:endParaRPr lang="en-US"/>
          </a:p>
        </p:txBody>
      </p:sp>
    </p:spTree>
    <p:extLst>
      <p:ext uri="{BB962C8B-B14F-4D97-AF65-F5344CB8AC3E}">
        <p14:creationId xmlns:p14="http://schemas.microsoft.com/office/powerpoint/2010/main" val="5407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Product of Moran’s I and PC eigenvalues?</a:t>
            </a:r>
          </a:p>
          <a:p>
            <a:r>
              <a:rPr lang="en-US" dirty="0"/>
              <a:t>Looks for autocorrelation in PC scores</a:t>
            </a:r>
          </a:p>
          <a:p>
            <a:r>
              <a:rPr lang="en-US" dirty="0"/>
              <a:t>These scores don’t just maximize variance explained but maximize variance explained times Moran’s I</a:t>
            </a:r>
          </a:p>
          <a:p>
            <a:endParaRPr lang="en-US" dirty="0"/>
          </a:p>
          <a:p>
            <a:endParaRPr lang="en-US" dirty="0"/>
          </a:p>
          <a:p>
            <a:r>
              <a:rPr lang="en-US" dirty="0"/>
              <a:t>Improved upon by https://</a:t>
            </a:r>
            <a:r>
              <a:rPr lang="en-US" dirty="0" err="1"/>
              <a:t>onlinelibrary.wiley.com</a:t>
            </a:r>
            <a:r>
              <a:rPr lang="en-US" dirty="0"/>
              <a:t>/</a:t>
            </a:r>
            <a:r>
              <a:rPr lang="en-US" dirty="0" err="1"/>
              <a:t>doi</a:t>
            </a:r>
            <a:r>
              <a:rPr lang="en-US" dirty="0"/>
              <a:t>/abs/10.3170/2007-8-18312</a:t>
            </a:r>
          </a:p>
        </p:txBody>
      </p:sp>
      <p:sp>
        <p:nvSpPr>
          <p:cNvPr id="4" name="Slide Number Placeholder 3"/>
          <p:cNvSpPr>
            <a:spLocks noGrp="1"/>
          </p:cNvSpPr>
          <p:nvPr>
            <p:ph type="sldNum" sz="quarter" idx="5"/>
          </p:nvPr>
        </p:nvSpPr>
        <p:spPr/>
        <p:txBody>
          <a:bodyPr/>
          <a:lstStyle/>
          <a:p>
            <a:fld id="{B44D9FAF-E9DD-A94C-BC12-CF63A71B3D1C}" type="slidenum">
              <a:rPr lang="en-US" smtClean="0"/>
              <a:t>12</a:t>
            </a:fld>
            <a:endParaRPr lang="en-US"/>
          </a:p>
        </p:txBody>
      </p:sp>
    </p:spTree>
    <p:extLst>
      <p:ext uri="{BB962C8B-B14F-4D97-AF65-F5344CB8AC3E}">
        <p14:creationId xmlns:p14="http://schemas.microsoft.com/office/powerpoint/2010/main" val="2811050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13</a:t>
            </a:fld>
            <a:endParaRPr lang="en-US"/>
          </a:p>
        </p:txBody>
      </p:sp>
    </p:spTree>
    <p:extLst>
      <p:ext uri="{BB962C8B-B14F-4D97-AF65-F5344CB8AC3E}">
        <p14:creationId xmlns:p14="http://schemas.microsoft.com/office/powerpoint/2010/main" val="4221378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BDB6A-778B-0B56-A312-1022480155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45892-36AD-36D9-1F30-D26350EA7F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0DEDF-0AB5-8EF6-53C2-7F46F9295ADA}"/>
              </a:ext>
            </a:extLst>
          </p:cNvPr>
          <p:cNvSpPr>
            <a:spLocks noGrp="1"/>
          </p:cNvSpPr>
          <p:nvPr>
            <p:ph type="body" idx="1"/>
          </p:nvPr>
        </p:nvSpPr>
        <p:spPr/>
        <p:txBody>
          <a:bodyPr/>
          <a:lstStyle/>
          <a:p>
            <a:r>
              <a:rPr lang="en-US" dirty="0"/>
              <a:t>https://</a:t>
            </a:r>
            <a:r>
              <a:rPr lang="en-US" dirty="0" err="1"/>
              <a:t>www.sciencedirect.com</a:t>
            </a:r>
            <a:r>
              <a:rPr lang="en-US" dirty="0"/>
              <a:t>/science/article/</a:t>
            </a:r>
            <a:r>
              <a:rPr lang="en-US" dirty="0" err="1"/>
              <a:t>pii</a:t>
            </a:r>
            <a:r>
              <a:rPr lang="en-US" dirty="0"/>
              <a:t>/S2211675321000786#sec3</a:t>
            </a:r>
          </a:p>
        </p:txBody>
      </p:sp>
      <p:sp>
        <p:nvSpPr>
          <p:cNvPr id="4" name="Slide Number Placeholder 3">
            <a:extLst>
              <a:ext uri="{FF2B5EF4-FFF2-40B4-BE49-F238E27FC236}">
                <a16:creationId xmlns:a16="http://schemas.microsoft.com/office/drawing/2014/main" id="{2759200C-CE62-0C89-19C6-E271F088BE80}"/>
              </a:ext>
            </a:extLst>
          </p:cNvPr>
          <p:cNvSpPr>
            <a:spLocks noGrp="1"/>
          </p:cNvSpPr>
          <p:nvPr>
            <p:ph type="sldNum" sz="quarter" idx="5"/>
          </p:nvPr>
        </p:nvSpPr>
        <p:spPr/>
        <p:txBody>
          <a:bodyPr/>
          <a:lstStyle/>
          <a:p>
            <a:fld id="{B44D9FAF-E9DD-A94C-BC12-CF63A71B3D1C}" type="slidenum">
              <a:rPr lang="en-US" smtClean="0"/>
              <a:t>14</a:t>
            </a:fld>
            <a:endParaRPr lang="en-US"/>
          </a:p>
        </p:txBody>
      </p:sp>
    </p:spTree>
    <p:extLst>
      <p:ext uri="{BB962C8B-B14F-4D97-AF65-F5344CB8AC3E}">
        <p14:creationId xmlns:p14="http://schemas.microsoft.com/office/powerpoint/2010/main" val="4122737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lose so much information with dimension reduction that you can look at how things are clustered but you don’t necessarily know what is clustering or what species in the community are driving dependence (https://</a:t>
            </a:r>
            <a:r>
              <a:rPr lang="en-US" dirty="0" err="1"/>
              <a:t>besjournals.onlinelibrary.wiley.com</a:t>
            </a:r>
            <a:r>
              <a:rPr lang="en-US" dirty="0"/>
              <a:t>/</a:t>
            </a:r>
            <a:r>
              <a:rPr lang="en-US" dirty="0" err="1"/>
              <a:t>doi</a:t>
            </a:r>
            <a:r>
              <a:rPr lang="en-US" dirty="0"/>
              <a:t>/full/10.1111/j.1365-2664.2005.01038.x).</a:t>
            </a:r>
          </a:p>
          <a:p>
            <a:r>
              <a:rPr lang="en-US" dirty="0"/>
              <a:t>PCA is most efficient in multivariate scenarios where dimensions are correlated (https://</a:t>
            </a:r>
            <a:r>
              <a:rPr lang="en-US" dirty="0" err="1"/>
              <a:t>journals.plos.org</a:t>
            </a:r>
            <a:r>
              <a:rPr lang="en-US" dirty="0"/>
              <a:t>/</a:t>
            </a:r>
            <a:r>
              <a:rPr lang="en-US" dirty="0" err="1"/>
              <a:t>plosone</a:t>
            </a:r>
            <a:r>
              <a:rPr lang="en-US" dirty="0"/>
              <a:t>/</a:t>
            </a:r>
            <a:r>
              <a:rPr lang="en-US" dirty="0" err="1"/>
              <a:t>article?id</a:t>
            </a:r>
            <a:r>
              <a:rPr lang="en-US" dirty="0"/>
              <a:t>=10.1371/journal.pone.0007957), but if you have high effective dimensionality (where lots of dimensions are independent), then inference can be erroneous (https://</a:t>
            </a:r>
            <a:r>
              <a:rPr lang="en-US" dirty="0" err="1"/>
              <a:t>academic.oup.com</a:t>
            </a:r>
            <a:r>
              <a:rPr lang="en-US" dirty="0"/>
              <a:t>/</a:t>
            </a:r>
            <a:r>
              <a:rPr lang="en-US" dirty="0" err="1"/>
              <a:t>sysbio</a:t>
            </a:r>
            <a:r>
              <a:rPr lang="en-US" dirty="0"/>
              <a:t>/article-abstract/64/4/677/1649888).</a:t>
            </a:r>
          </a:p>
          <a:p>
            <a:endParaRPr lang="en-US" dirty="0"/>
          </a:p>
          <a:p>
            <a:r>
              <a:rPr lang="en-US" dirty="0"/>
              <a:t>“</a:t>
            </a:r>
            <a:r>
              <a:rPr lang="en-US" sz="1200" b="0" i="0" kern="1200" dirty="0">
                <a:solidFill>
                  <a:schemeClr val="tx1"/>
                </a:solidFill>
                <a:effectLst/>
                <a:latin typeface="+mn-lt"/>
                <a:ea typeface="+mn-ea"/>
                <a:cs typeface="+mn-cs"/>
              </a:rPr>
              <a:t>Without knowing a priori whether axes of variation among distinct groups are similar, it is impossible to know the degree to which an ordered axis plots approach will yield misleading results.” (from same </a:t>
            </a:r>
            <a:r>
              <a:rPr lang="en-US" sz="1200" b="0" i="0" kern="1200" dirty="0" err="1">
                <a:solidFill>
                  <a:schemeClr val="tx1"/>
                </a:solidFill>
                <a:effectLst/>
                <a:latin typeface="+mn-lt"/>
                <a:ea typeface="+mn-ea"/>
                <a:cs typeface="+mn-cs"/>
              </a:rPr>
              <a:t>plosone</a:t>
            </a:r>
            <a:r>
              <a:rPr lang="en-US" sz="1200" b="0" i="0" kern="1200" dirty="0">
                <a:solidFill>
                  <a:schemeClr val="tx1"/>
                </a:solidFill>
                <a:effectLst/>
                <a:latin typeface="+mn-lt"/>
                <a:ea typeface="+mn-ea"/>
                <a:cs typeface="+mn-cs"/>
              </a:rPr>
              <a:t> paper above)</a:t>
            </a:r>
          </a:p>
          <a:p>
            <a:r>
              <a:rPr lang="en-US" sz="1200" b="0" i="0" kern="1200" dirty="0">
                <a:solidFill>
                  <a:schemeClr val="tx1"/>
                </a:solidFill>
                <a:effectLst/>
                <a:latin typeface="+mn-lt"/>
                <a:ea typeface="+mn-ea"/>
                <a:cs typeface="+mn-cs"/>
              </a:rPr>
              <a:t>So when using PCA in looking at differences between groups, you can get misleading results where there may be different PCs among the groups/treatments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with my fire severity data, we have evidence that the species composition differed between the groups, and our PCA approach may not appreciate this variation. I didn’t have time to explore how this would affect results, but it’s something worth considering if you’re doing a similar analysis.</a:t>
            </a:r>
          </a:p>
          <a:p>
            <a:endParaRPr lang="en-US" sz="1200" b="0" i="0" kern="1200" dirty="0">
              <a:solidFill>
                <a:schemeClr val="tx1"/>
              </a:solidFill>
              <a:effectLst/>
              <a:latin typeface="+mn-lt"/>
              <a:ea typeface="+mn-ea"/>
              <a:cs typeface="+mn-cs"/>
            </a:endParaRPr>
          </a:p>
          <a:p>
            <a:r>
              <a:rPr lang="en-US" dirty="0"/>
              <a:t>Neighborhood definitions (https://</a:t>
            </a:r>
            <a:r>
              <a:rPr lang="en-US" dirty="0" err="1"/>
              <a:t>nsojournals.onlinelibrary.wiley.com</a:t>
            </a:r>
            <a:r>
              <a:rPr lang="en-US" dirty="0"/>
              <a:t>/</a:t>
            </a:r>
            <a:r>
              <a:rPr lang="en-US" dirty="0" err="1"/>
              <a:t>doi</a:t>
            </a:r>
            <a:r>
              <a:rPr lang="en-US" dirty="0"/>
              <a:t>/</a:t>
            </a:r>
            <a:r>
              <a:rPr lang="en-US" dirty="0" err="1"/>
              <a:t>epdf</a:t>
            </a:r>
            <a:r>
              <a:rPr lang="en-US" dirty="0"/>
              <a:t>/10.1111/j.0906-7590.2008.05548.x)- this isn’t a limitation unique to multivariate cases, but it’s a hard choice to make</a:t>
            </a:r>
          </a:p>
          <a:p>
            <a:endParaRPr lang="en-US" dirty="0"/>
          </a:p>
          <a:p>
            <a:r>
              <a:rPr lang="en-US" dirty="0"/>
              <a:t>There have been developments in methods that address these latter two points, such as the flexible </a:t>
            </a:r>
            <a:r>
              <a:rPr lang="en-US" dirty="0" err="1"/>
              <a:t>matern</a:t>
            </a:r>
            <a:r>
              <a:rPr lang="en-US" dirty="0"/>
              <a:t> model proposed in </a:t>
            </a:r>
            <a:r>
              <a:rPr lang="en-US" dirty="0" err="1"/>
              <a:t>Apanasovich</a:t>
            </a:r>
            <a:r>
              <a:rPr lang="en-US" dirty="0"/>
              <a:t> et al. 2012 (https://</a:t>
            </a:r>
            <a:r>
              <a:rPr lang="en-US" dirty="0" err="1"/>
              <a:t>www.jstor.org</a:t>
            </a:r>
            <a:r>
              <a:rPr lang="en-US" dirty="0"/>
              <a:t>/stable/23239660?seq=1)</a:t>
            </a:r>
          </a:p>
        </p:txBody>
      </p:sp>
      <p:sp>
        <p:nvSpPr>
          <p:cNvPr id="4" name="Slide Number Placeholder 3"/>
          <p:cNvSpPr>
            <a:spLocks noGrp="1"/>
          </p:cNvSpPr>
          <p:nvPr>
            <p:ph type="sldNum" sz="quarter" idx="5"/>
          </p:nvPr>
        </p:nvSpPr>
        <p:spPr/>
        <p:txBody>
          <a:bodyPr/>
          <a:lstStyle/>
          <a:p>
            <a:fld id="{B44D9FAF-E9DD-A94C-BC12-CF63A71B3D1C}" type="slidenum">
              <a:rPr lang="en-US" smtClean="0"/>
              <a:t>15</a:t>
            </a:fld>
            <a:endParaRPr lang="en-US"/>
          </a:p>
        </p:txBody>
      </p:sp>
    </p:spTree>
    <p:extLst>
      <p:ext uri="{BB962C8B-B14F-4D97-AF65-F5344CB8AC3E}">
        <p14:creationId xmlns:p14="http://schemas.microsoft.com/office/powerpoint/2010/main" val="3236360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ill be talking about today is a little background on methods in community ecology data, specifically I’ll be talking about plants, but these methods are analogous to any sort of community analysis- which ill define- or any multivariate situation really.</a:t>
            </a:r>
          </a:p>
          <a:p>
            <a:r>
              <a:rPr lang="en-US" dirty="0"/>
              <a:t>I’ll talk about why it’s important to study plant communities in a spatial context and what information this adds</a:t>
            </a:r>
          </a:p>
          <a:p>
            <a:r>
              <a:rPr lang="en-US" dirty="0"/>
              <a:t>And I’ll talk about and cover some methods that we can use to estimate spatial dependence.</a:t>
            </a:r>
          </a:p>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2</a:t>
            </a:fld>
            <a:endParaRPr lang="en-US"/>
          </a:p>
        </p:txBody>
      </p:sp>
    </p:spTree>
    <p:extLst>
      <p:ext uri="{BB962C8B-B14F-4D97-AF65-F5344CB8AC3E}">
        <p14:creationId xmlns:p14="http://schemas.microsoft.com/office/powerpoint/2010/main" val="1013251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what is a plant community? It is just the set of plant species that are living within a specific geographic area. We can look at plant communities at many scales and there are interactions between species such that we can characterize ecosystems based on dominant species that are often found together,.</a:t>
            </a:r>
          </a:p>
          <a:p>
            <a:endParaRPr lang="en-US" dirty="0"/>
          </a:p>
          <a:p>
            <a:r>
              <a:rPr lang="en-US" dirty="0"/>
              <a:t>Why do we care? </a:t>
            </a:r>
          </a:p>
          <a:p>
            <a:r>
              <a:rPr lang="en-US" dirty="0"/>
              <a:t>- Describe and predict responses to disturbance</a:t>
            </a:r>
          </a:p>
          <a:p>
            <a:r>
              <a:rPr lang="en-US" dirty="0"/>
              <a:t>- Understand interspecific interactions (facilitation, competition, exclusion)</a:t>
            </a:r>
          </a:p>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3</a:t>
            </a:fld>
            <a:endParaRPr lang="en-US"/>
          </a:p>
        </p:txBody>
      </p:sp>
    </p:spTree>
    <p:extLst>
      <p:ext uri="{BB962C8B-B14F-4D97-AF65-F5344CB8AC3E}">
        <p14:creationId xmlns:p14="http://schemas.microsoft.com/office/powerpoint/2010/main" val="2226058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00E77-6985-AAE5-B3D4-D9C546BFF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B1874-0DC2-C2FD-FB88-3CAA7CC2B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CB628-27F0-A702-4C6F-53BD9E05BC3F}"/>
              </a:ext>
            </a:extLst>
          </p:cNvPr>
          <p:cNvSpPr>
            <a:spLocks noGrp="1"/>
          </p:cNvSpPr>
          <p:nvPr>
            <p:ph type="body" idx="1"/>
          </p:nvPr>
        </p:nvSpPr>
        <p:spPr/>
        <p:txBody>
          <a:bodyPr/>
          <a:lstStyle/>
          <a:p>
            <a:r>
              <a:rPr lang="en-US" dirty="0"/>
              <a:t>So first, what is a plant community? It is just the set of plant species that are living within a specific geographic area. We can look at plant communities at many scales and there are interactions between species such that we can characterize ecosystems based on dominant species that are often found together,.</a:t>
            </a:r>
          </a:p>
          <a:p>
            <a:endParaRPr lang="en-US" dirty="0"/>
          </a:p>
          <a:p>
            <a:r>
              <a:rPr lang="en-US" dirty="0"/>
              <a:t>Why do we care? </a:t>
            </a:r>
          </a:p>
          <a:p>
            <a:r>
              <a:rPr lang="en-US" dirty="0"/>
              <a:t>- Describe and predict responses to disturbance</a:t>
            </a:r>
          </a:p>
          <a:p>
            <a:r>
              <a:rPr lang="en-US" dirty="0"/>
              <a:t>- Understand interspecific interactions (facilitation, competition, exclusion)</a:t>
            </a:r>
          </a:p>
          <a:p>
            <a:endParaRPr lang="en-US" dirty="0"/>
          </a:p>
        </p:txBody>
      </p:sp>
      <p:sp>
        <p:nvSpPr>
          <p:cNvPr id="4" name="Slide Number Placeholder 3">
            <a:extLst>
              <a:ext uri="{FF2B5EF4-FFF2-40B4-BE49-F238E27FC236}">
                <a16:creationId xmlns:a16="http://schemas.microsoft.com/office/drawing/2014/main" id="{CCFCEB67-A22A-02B9-B92B-FA3CA6D61BE4}"/>
              </a:ext>
            </a:extLst>
          </p:cNvPr>
          <p:cNvSpPr>
            <a:spLocks noGrp="1"/>
          </p:cNvSpPr>
          <p:nvPr>
            <p:ph type="sldNum" sz="quarter" idx="5"/>
          </p:nvPr>
        </p:nvSpPr>
        <p:spPr/>
        <p:txBody>
          <a:bodyPr/>
          <a:lstStyle/>
          <a:p>
            <a:fld id="{B44D9FAF-E9DD-A94C-BC12-CF63A71B3D1C}" type="slidenum">
              <a:rPr lang="en-US" smtClean="0"/>
              <a:t>4</a:t>
            </a:fld>
            <a:endParaRPr lang="en-US"/>
          </a:p>
        </p:txBody>
      </p:sp>
    </p:spTree>
    <p:extLst>
      <p:ext uri="{BB962C8B-B14F-4D97-AF65-F5344CB8AC3E}">
        <p14:creationId xmlns:p14="http://schemas.microsoft.com/office/powerpoint/2010/main" val="1058771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 with datasets termed community matrices where rows are plots, and columns are species. If a species in the overall “species pool”- the set of species from all plots in the dataset- is absent from a plot, then that cell gets a zero- otherwise, if the species is present in a plot, you have the percentage of the plot covered by that species.</a:t>
            </a:r>
          </a:p>
          <a:p>
            <a:r>
              <a:rPr lang="en-US" dirty="0"/>
              <a:t>To do statistics, we rely on multivariate methods like permutational ANOVAs and we also use ordinations such as principal component analysis, detrended correspondence analysis, and nonmetric multidimensional scaling to visualize differences in communities with reduced dimensionality.</a:t>
            </a:r>
          </a:p>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5</a:t>
            </a:fld>
            <a:endParaRPr lang="en-US"/>
          </a:p>
        </p:txBody>
      </p:sp>
    </p:spTree>
    <p:extLst>
      <p:ext uri="{BB962C8B-B14F-4D97-AF65-F5344CB8AC3E}">
        <p14:creationId xmlns:p14="http://schemas.microsoft.com/office/powerpoint/2010/main" val="29569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demonstrate these methods with some data from a mixed-severity fire up in Flagstaff, Arizona collected by my lab-mates that we have been using to assess how this ecosystem is responding to these differences in post-fire conditions. We have our community matrix on the left with those plot rows and species columns, and on the right we have a nonmetric multidimensional scaling or NMDS of these data, and plots have been colored by their wildfire severity. The ellipses are essentially a 95% confidence interval around the centroids of these communities within this 2d ordination space. The arrows with those labels are an additional way to look at differences in communities, such that plots further along the resprouting vector from the origin had more species with the ability to resprout after the fire, and plots further along the height vector tended to have species that grew taller.</a:t>
            </a:r>
          </a:p>
        </p:txBody>
      </p:sp>
      <p:sp>
        <p:nvSpPr>
          <p:cNvPr id="4" name="Slide Number Placeholder 3"/>
          <p:cNvSpPr>
            <a:spLocks noGrp="1"/>
          </p:cNvSpPr>
          <p:nvPr>
            <p:ph type="sldNum" sz="quarter" idx="5"/>
          </p:nvPr>
        </p:nvSpPr>
        <p:spPr/>
        <p:txBody>
          <a:bodyPr/>
          <a:lstStyle/>
          <a:p>
            <a:fld id="{B44D9FAF-E9DD-A94C-BC12-CF63A71B3D1C}" type="slidenum">
              <a:rPr lang="en-US" smtClean="0"/>
              <a:t>6</a:t>
            </a:fld>
            <a:endParaRPr lang="en-US"/>
          </a:p>
        </p:txBody>
      </p:sp>
    </p:spTree>
    <p:extLst>
      <p:ext uri="{BB962C8B-B14F-4D97-AF65-F5344CB8AC3E}">
        <p14:creationId xmlns:p14="http://schemas.microsoft.com/office/powerpoint/2010/main" val="4167815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D5119-F16B-31F4-D921-A730033EB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BC446-1F31-E716-52D1-EFC938CA2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96DEB-B393-A28E-CADD-F63053D03656}"/>
              </a:ext>
            </a:extLst>
          </p:cNvPr>
          <p:cNvSpPr>
            <a:spLocks noGrp="1"/>
          </p:cNvSpPr>
          <p:nvPr>
            <p:ph type="body" idx="1"/>
          </p:nvPr>
        </p:nvSpPr>
        <p:spPr/>
        <p:txBody>
          <a:bodyPr/>
          <a:lstStyle/>
          <a:p>
            <a:r>
              <a:rPr lang="en-US" dirty="0"/>
              <a:t>I’m going to demonstrate these methods with some data from a mixed-severity fire up in Flagstaff, Arizona collected by my lab-mates that we have been using to assess how this ecosystem is responding to these differences in post-fire conditions. We have our community matrix on the left with those plot rows and species columns, and on the right we have a nonmetric multidimensional scaling or NMDS of these data, and plots have been colored by their wildfire severity. The ellipses are essentially a 95% confidence interval around the centroids of these communities within this 2d ordination space. The arrows with those labels are an additional way to look at differences in communities, such that plots further along the resprouting vector from the origin had more species with the ability to resprout after the fire, and plots further along the height vector tended to have species that grew taller.</a:t>
            </a:r>
          </a:p>
        </p:txBody>
      </p:sp>
      <p:sp>
        <p:nvSpPr>
          <p:cNvPr id="4" name="Slide Number Placeholder 3">
            <a:extLst>
              <a:ext uri="{FF2B5EF4-FFF2-40B4-BE49-F238E27FC236}">
                <a16:creationId xmlns:a16="http://schemas.microsoft.com/office/drawing/2014/main" id="{86B06362-79BE-ED85-1DE0-6FF33BED63AE}"/>
              </a:ext>
            </a:extLst>
          </p:cNvPr>
          <p:cNvSpPr>
            <a:spLocks noGrp="1"/>
          </p:cNvSpPr>
          <p:nvPr>
            <p:ph type="sldNum" sz="quarter" idx="5"/>
          </p:nvPr>
        </p:nvSpPr>
        <p:spPr/>
        <p:txBody>
          <a:bodyPr/>
          <a:lstStyle/>
          <a:p>
            <a:fld id="{B44D9FAF-E9DD-A94C-BC12-CF63A71B3D1C}" type="slidenum">
              <a:rPr lang="en-US" smtClean="0"/>
              <a:t>7</a:t>
            </a:fld>
            <a:endParaRPr lang="en-US"/>
          </a:p>
        </p:txBody>
      </p:sp>
    </p:spTree>
    <p:extLst>
      <p:ext uri="{BB962C8B-B14F-4D97-AF65-F5344CB8AC3E}">
        <p14:creationId xmlns:p14="http://schemas.microsoft.com/office/powerpoint/2010/main" val="313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that’s cool but what about spatial dependence? Here we have a map of the study area, and we can see that all of these plots are pretty close together. This was part of constraining the variability in topography when deciding on the plot locations, so it’s worth considering in our analysis to see if that could influence the inferences that we make about how fire severity- or a lack of fire altogether- altered the plant community.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Plant community are inherently spatial, and in ecology, we rely on environmental gradients to assess what drives differences in communities. So spatial dependence is immediately a factor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nice, seemingly growing body of literature around multivariate methods that consider spatial dependence specifically targeted at plant ecologists, so maybe we’ll get the memo one 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pachterlab.github.io</a:t>
            </a:r>
            <a:r>
              <a:rPr lang="en-US" dirty="0"/>
              <a:t>/voyager/articles/</a:t>
            </a:r>
            <a:r>
              <a:rPr lang="en-US" dirty="0" err="1"/>
              <a:t>multispati_landing.html</a:t>
            </a:r>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8</a:t>
            </a:fld>
            <a:endParaRPr lang="en-US"/>
          </a:p>
        </p:txBody>
      </p:sp>
    </p:spTree>
    <p:extLst>
      <p:ext uri="{BB962C8B-B14F-4D97-AF65-F5344CB8AC3E}">
        <p14:creationId xmlns:p14="http://schemas.microsoft.com/office/powerpoint/2010/main" val="156737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D9FAF-E9DD-A94C-BC12-CF63A71B3D1C}" type="slidenum">
              <a:rPr lang="en-US" smtClean="0"/>
              <a:t>9</a:t>
            </a:fld>
            <a:endParaRPr lang="en-US"/>
          </a:p>
        </p:txBody>
      </p:sp>
    </p:spTree>
    <p:extLst>
      <p:ext uri="{BB962C8B-B14F-4D97-AF65-F5344CB8AC3E}">
        <p14:creationId xmlns:p14="http://schemas.microsoft.com/office/powerpoint/2010/main" val="259685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59566-CF44-2D12-9280-3737BAEC5D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A648DF-E2AA-CE89-A95D-B3CF1D7F5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D9A717-016B-57E1-4B28-C7133E3A333D}"/>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5" name="Footer Placeholder 4">
            <a:extLst>
              <a:ext uri="{FF2B5EF4-FFF2-40B4-BE49-F238E27FC236}">
                <a16:creationId xmlns:a16="http://schemas.microsoft.com/office/drawing/2014/main" id="{02BB2FF3-2F66-74D8-BA18-30B578AE5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D3837-C636-D625-30C9-2491F56AEC86}"/>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159801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53669-17CB-4F68-4657-DE47715783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CD0FCC-6CC1-A812-4309-115DFA3553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F5982-B0F4-F131-8EBB-3D8BAD77B1D0}"/>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5" name="Footer Placeholder 4">
            <a:extLst>
              <a:ext uri="{FF2B5EF4-FFF2-40B4-BE49-F238E27FC236}">
                <a16:creationId xmlns:a16="http://schemas.microsoft.com/office/drawing/2014/main" id="{0F34BBCC-3190-3C89-03BC-2F872D965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6EDF0-90FC-9C1A-FC91-A94AA587044A}"/>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108468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65952-11C2-6EBD-121E-03D385F957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46AA93-C383-D3DC-0122-932708DE69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CEA16-B3E2-94B7-6899-F0AFAA31E319}"/>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5" name="Footer Placeholder 4">
            <a:extLst>
              <a:ext uri="{FF2B5EF4-FFF2-40B4-BE49-F238E27FC236}">
                <a16:creationId xmlns:a16="http://schemas.microsoft.com/office/drawing/2014/main" id="{5E5B6A7D-48B5-B183-52B5-B9F8EDF0D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8C648-4870-40BE-5516-CE14308395FB}"/>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2198616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0F7B-872F-90EE-7AE4-FCFF294695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125FC9-2AC2-5F58-9CD5-9B0B6461CB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BE5E2-88F0-CE46-1F5B-4DC4188029A5}"/>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5" name="Footer Placeholder 4">
            <a:extLst>
              <a:ext uri="{FF2B5EF4-FFF2-40B4-BE49-F238E27FC236}">
                <a16:creationId xmlns:a16="http://schemas.microsoft.com/office/drawing/2014/main" id="{7F3D3D49-AE88-B3BB-FDD4-31B940BCB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893FA-5125-E277-9814-EBB16EE7A7A0}"/>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389918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4847-30DA-BA08-AACB-99244212A1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269205-19C6-78E3-4B17-613AD8429E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0F752-00B1-945B-C6F4-F45501CBC058}"/>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5" name="Footer Placeholder 4">
            <a:extLst>
              <a:ext uri="{FF2B5EF4-FFF2-40B4-BE49-F238E27FC236}">
                <a16:creationId xmlns:a16="http://schemas.microsoft.com/office/drawing/2014/main" id="{89154996-2913-232F-9CC0-6201A0FDB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E2A2F-DF1F-E443-30FE-D59B28C91B18}"/>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4069436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61B5-141F-E70F-5E68-3C85030300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2A742-51FB-7920-36D6-E3F7874C24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413BE9-44CB-CF6B-1085-B62096FD5F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1377BB-E486-FDFF-9CF0-BE43B70CCAFB}"/>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6" name="Footer Placeholder 5">
            <a:extLst>
              <a:ext uri="{FF2B5EF4-FFF2-40B4-BE49-F238E27FC236}">
                <a16:creationId xmlns:a16="http://schemas.microsoft.com/office/drawing/2014/main" id="{4CB74C93-2A95-2EE7-9448-723B937E20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52AFE-40AA-3E4B-036D-B88D25E91AA9}"/>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241023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98E4A-8DC6-77E5-08E2-48CE90ED31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95CDA2-AD3D-ECFF-A7D4-B9F32881F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91D200-239A-ADD6-1CC7-A11BB9CD4D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6DC01-BFAC-97BC-37F4-2BED7DABD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52F3A3-7D95-63BF-034D-F174DCFAF1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7AD63D-BD79-C69F-BB82-92C96DCFC2EE}"/>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8" name="Footer Placeholder 7">
            <a:extLst>
              <a:ext uri="{FF2B5EF4-FFF2-40B4-BE49-F238E27FC236}">
                <a16:creationId xmlns:a16="http://schemas.microsoft.com/office/drawing/2014/main" id="{81CB4D4B-B7F2-4879-2831-34FB5965F6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2A26D-4EDA-6422-94CA-F58729BB43AB}"/>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4040452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F3B9-B8F1-FEAB-80EB-27510057B0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CF1FB4-78DC-E903-484A-607B2A7EFFFF}"/>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4" name="Footer Placeholder 3">
            <a:extLst>
              <a:ext uri="{FF2B5EF4-FFF2-40B4-BE49-F238E27FC236}">
                <a16:creationId xmlns:a16="http://schemas.microsoft.com/office/drawing/2014/main" id="{B1143EBC-6650-0775-07BD-87622121EB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256E05-8CCF-4745-C240-C86A5EB5D1E9}"/>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1338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D74A2-DC13-D527-7651-FFBE6659B988}"/>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3" name="Footer Placeholder 2">
            <a:extLst>
              <a:ext uri="{FF2B5EF4-FFF2-40B4-BE49-F238E27FC236}">
                <a16:creationId xmlns:a16="http://schemas.microsoft.com/office/drawing/2014/main" id="{4764BF26-2040-61B8-0755-33461E4957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A51230-F0D5-D3E3-9963-5D50DC31EDFF}"/>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795871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96E5-AF29-7D35-F7D1-3C609035FF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D6DBF7-21FE-3C17-3216-619F91BABE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F6AD36-6AD5-006B-C303-2F60921865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5DB01-0C82-B396-F3A0-06D32C3A8B92}"/>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6" name="Footer Placeholder 5">
            <a:extLst>
              <a:ext uri="{FF2B5EF4-FFF2-40B4-BE49-F238E27FC236}">
                <a16:creationId xmlns:a16="http://schemas.microsoft.com/office/drawing/2014/main" id="{2C46E0E7-7B6A-CF6C-BC31-BC8422881A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C526F-1CF9-CE38-A0B2-3BE2A024BDEF}"/>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410187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4A2-F5F7-0A52-D08E-F2661A97EB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42CAEA-514B-9CB6-5FA8-45FC6ACBA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9D5E17-93BB-8457-BFBF-811821574E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04F7E-B4D0-7B7D-E60B-16B22BD9879C}"/>
              </a:ext>
            </a:extLst>
          </p:cNvPr>
          <p:cNvSpPr>
            <a:spLocks noGrp="1"/>
          </p:cNvSpPr>
          <p:nvPr>
            <p:ph type="dt" sz="half" idx="10"/>
          </p:nvPr>
        </p:nvSpPr>
        <p:spPr/>
        <p:txBody>
          <a:bodyPr/>
          <a:lstStyle/>
          <a:p>
            <a:fld id="{728B5D70-8C0A-BF47-A44D-96E4A98C8B93}" type="datetimeFigureOut">
              <a:rPr lang="en-US" smtClean="0"/>
              <a:t>10/25/25</a:t>
            </a:fld>
            <a:endParaRPr lang="en-US"/>
          </a:p>
        </p:txBody>
      </p:sp>
      <p:sp>
        <p:nvSpPr>
          <p:cNvPr id="6" name="Footer Placeholder 5">
            <a:extLst>
              <a:ext uri="{FF2B5EF4-FFF2-40B4-BE49-F238E27FC236}">
                <a16:creationId xmlns:a16="http://schemas.microsoft.com/office/drawing/2014/main" id="{4C1961EC-0120-328B-0782-980FEF738D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D13681-339D-F98F-C67A-C1DF7E5C7EBA}"/>
              </a:ext>
            </a:extLst>
          </p:cNvPr>
          <p:cNvSpPr>
            <a:spLocks noGrp="1"/>
          </p:cNvSpPr>
          <p:nvPr>
            <p:ph type="sldNum" sz="quarter" idx="12"/>
          </p:nvPr>
        </p:nvSpPr>
        <p:spPr/>
        <p:txBody>
          <a:bodyPr/>
          <a:lstStyle/>
          <a:p>
            <a:fld id="{F6BADB55-04C2-9B49-B0F3-530C5FD06291}" type="slidenum">
              <a:rPr lang="en-US" smtClean="0"/>
              <a:t>‹#›</a:t>
            </a:fld>
            <a:endParaRPr lang="en-US"/>
          </a:p>
        </p:txBody>
      </p:sp>
    </p:spTree>
    <p:extLst>
      <p:ext uri="{BB962C8B-B14F-4D97-AF65-F5344CB8AC3E}">
        <p14:creationId xmlns:p14="http://schemas.microsoft.com/office/powerpoint/2010/main" val="329775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F18188-C071-BED3-CC28-14D445F81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96BC5E-C22A-FF7D-80A3-F289E40D0D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C6A09-B69A-C482-89A7-3BF322662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8B5D70-8C0A-BF47-A44D-96E4A98C8B93}" type="datetimeFigureOut">
              <a:rPr lang="en-US" smtClean="0"/>
              <a:t>10/25/25</a:t>
            </a:fld>
            <a:endParaRPr lang="en-US"/>
          </a:p>
        </p:txBody>
      </p:sp>
      <p:sp>
        <p:nvSpPr>
          <p:cNvPr id="5" name="Footer Placeholder 4">
            <a:extLst>
              <a:ext uri="{FF2B5EF4-FFF2-40B4-BE49-F238E27FC236}">
                <a16:creationId xmlns:a16="http://schemas.microsoft.com/office/drawing/2014/main" id="{7D990A37-8C6A-442D-8424-B5184C15D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0DE6867-728E-0C88-D035-9DB7B2D60B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BADB55-04C2-9B49-B0F3-530C5FD06291}" type="slidenum">
              <a:rPr lang="en-US" smtClean="0"/>
              <a:t>‹#›</a:t>
            </a:fld>
            <a:endParaRPr lang="en-US"/>
          </a:p>
        </p:txBody>
      </p:sp>
    </p:spTree>
    <p:extLst>
      <p:ext uri="{BB962C8B-B14F-4D97-AF65-F5344CB8AC3E}">
        <p14:creationId xmlns:p14="http://schemas.microsoft.com/office/powerpoint/2010/main" val="208402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74D2-5C5B-3EF7-583D-E15FC2889D27}"/>
              </a:ext>
            </a:extLst>
          </p:cNvPr>
          <p:cNvSpPr>
            <a:spLocks noGrp="1"/>
          </p:cNvSpPr>
          <p:nvPr>
            <p:ph type="ctrTitle"/>
          </p:nvPr>
        </p:nvSpPr>
        <p:spPr>
          <a:xfrm>
            <a:off x="691661" y="0"/>
            <a:ext cx="10808677" cy="2387600"/>
          </a:xfrm>
        </p:spPr>
        <p:txBody>
          <a:bodyPr>
            <a:normAutofit/>
          </a:bodyPr>
          <a:lstStyle/>
          <a:p>
            <a:r>
              <a:rPr lang="en-US" dirty="0"/>
              <a:t>Exploratory analysis of spatial dependence in plant communities</a:t>
            </a:r>
          </a:p>
        </p:txBody>
      </p:sp>
      <p:sp>
        <p:nvSpPr>
          <p:cNvPr id="3" name="Subtitle 2">
            <a:extLst>
              <a:ext uri="{FF2B5EF4-FFF2-40B4-BE49-F238E27FC236}">
                <a16:creationId xmlns:a16="http://schemas.microsoft.com/office/drawing/2014/main" id="{E4215D72-9B1F-CBEB-B029-8475220A6FD1}"/>
              </a:ext>
            </a:extLst>
          </p:cNvPr>
          <p:cNvSpPr>
            <a:spLocks noGrp="1"/>
          </p:cNvSpPr>
          <p:nvPr>
            <p:ph type="subTitle" idx="1"/>
          </p:nvPr>
        </p:nvSpPr>
        <p:spPr>
          <a:xfrm>
            <a:off x="1524000" y="2387600"/>
            <a:ext cx="9144000" cy="1655762"/>
          </a:xfrm>
        </p:spPr>
        <p:txBody>
          <a:bodyPr>
            <a:normAutofit lnSpcReduction="10000"/>
          </a:bodyPr>
          <a:lstStyle/>
          <a:p>
            <a:r>
              <a:rPr lang="en-US" dirty="0"/>
              <a:t>Fern Bromley</a:t>
            </a:r>
          </a:p>
          <a:p>
            <a:r>
              <a:rPr lang="en-US" dirty="0"/>
              <a:t>Independent Research Project</a:t>
            </a:r>
          </a:p>
          <a:p>
            <a:r>
              <a:rPr lang="en-US" dirty="0"/>
              <a:t>STAT 574E</a:t>
            </a:r>
          </a:p>
          <a:p>
            <a:r>
              <a:rPr lang="en-US" dirty="0"/>
              <a:t>October 2025</a:t>
            </a:r>
          </a:p>
        </p:txBody>
      </p:sp>
      <p:pic>
        <p:nvPicPr>
          <p:cNvPr id="1026" name="Picture 2" descr="Museum Fire - Flagstaff, Arizona — Abe Snider Photography">
            <a:extLst>
              <a:ext uri="{FF2B5EF4-FFF2-40B4-BE49-F238E27FC236}">
                <a16:creationId xmlns:a16="http://schemas.microsoft.com/office/drawing/2014/main" id="{957867CD-C509-A2EC-1C79-073C67B23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43011"/>
            <a:ext cx="12192000" cy="332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143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85804-FB66-1795-75CC-F2FA75098518}"/>
              </a:ext>
            </a:extLst>
          </p:cNvPr>
          <p:cNvPicPr>
            <a:picLocks noChangeAspect="1"/>
          </p:cNvPicPr>
          <p:nvPr/>
        </p:nvPicPr>
        <p:blipFill>
          <a:blip r:embed="rId3"/>
          <a:stretch>
            <a:fillRect/>
          </a:stretch>
        </p:blipFill>
        <p:spPr>
          <a:xfrm>
            <a:off x="0" y="0"/>
            <a:ext cx="5563005" cy="6858000"/>
          </a:xfrm>
          <a:prstGeom prst="rect">
            <a:avLst/>
          </a:prstGeom>
        </p:spPr>
      </p:pic>
      <p:pic>
        <p:nvPicPr>
          <p:cNvPr id="5" name="Picture 4">
            <a:extLst>
              <a:ext uri="{FF2B5EF4-FFF2-40B4-BE49-F238E27FC236}">
                <a16:creationId xmlns:a16="http://schemas.microsoft.com/office/drawing/2014/main" id="{5E9900A6-272E-F471-5E52-F1F34725A443}"/>
              </a:ext>
            </a:extLst>
          </p:cNvPr>
          <p:cNvPicPr>
            <a:picLocks noChangeAspect="1"/>
          </p:cNvPicPr>
          <p:nvPr/>
        </p:nvPicPr>
        <p:blipFill>
          <a:blip r:embed="rId4"/>
          <a:stretch>
            <a:fillRect/>
          </a:stretch>
        </p:blipFill>
        <p:spPr>
          <a:xfrm>
            <a:off x="6628997" y="0"/>
            <a:ext cx="5563005" cy="6858000"/>
          </a:xfrm>
          <a:prstGeom prst="rect">
            <a:avLst/>
          </a:prstGeom>
        </p:spPr>
      </p:pic>
      <p:sp>
        <p:nvSpPr>
          <p:cNvPr id="6" name="Rectangle 5">
            <a:extLst>
              <a:ext uri="{FF2B5EF4-FFF2-40B4-BE49-F238E27FC236}">
                <a16:creationId xmlns:a16="http://schemas.microsoft.com/office/drawing/2014/main" id="{A94AF845-7250-CCEA-969C-508940431D75}"/>
              </a:ext>
            </a:extLst>
          </p:cNvPr>
          <p:cNvSpPr/>
          <p:nvPr/>
        </p:nvSpPr>
        <p:spPr>
          <a:xfrm>
            <a:off x="3465095" y="5746283"/>
            <a:ext cx="606391" cy="1443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40AEF1-D58F-55F2-CAAA-F0D246C3188F}"/>
              </a:ext>
            </a:extLst>
          </p:cNvPr>
          <p:cNvSpPr txBox="1"/>
          <p:nvPr/>
        </p:nvSpPr>
        <p:spPr>
          <a:xfrm>
            <a:off x="3339966" y="5376951"/>
            <a:ext cx="1303370" cy="369332"/>
          </a:xfrm>
          <a:prstGeom prst="rect">
            <a:avLst/>
          </a:prstGeom>
          <a:noFill/>
        </p:spPr>
        <p:txBody>
          <a:bodyPr wrap="none" rtlCol="0">
            <a:spAutoFit/>
          </a:bodyPr>
          <a:lstStyle/>
          <a:p>
            <a:r>
              <a:rPr lang="en-US" dirty="0"/>
              <a:t>100 meters</a:t>
            </a:r>
          </a:p>
        </p:txBody>
      </p:sp>
    </p:spTree>
    <p:extLst>
      <p:ext uri="{BB962C8B-B14F-4D97-AF65-F5344CB8AC3E}">
        <p14:creationId xmlns:p14="http://schemas.microsoft.com/office/powerpoint/2010/main" val="828517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5F7528-2E2E-BCE3-A59E-9E5760B41146}"/>
              </a:ext>
            </a:extLst>
          </p:cNvPr>
          <p:cNvPicPr>
            <a:picLocks noChangeAspect="1"/>
          </p:cNvPicPr>
          <p:nvPr/>
        </p:nvPicPr>
        <p:blipFill>
          <a:blip r:embed="rId3"/>
          <a:stretch>
            <a:fillRect/>
          </a:stretch>
        </p:blipFill>
        <p:spPr>
          <a:xfrm>
            <a:off x="0" y="0"/>
            <a:ext cx="5563005" cy="6858000"/>
          </a:xfrm>
          <a:prstGeom prst="rect">
            <a:avLst/>
          </a:prstGeom>
        </p:spPr>
      </p:pic>
      <p:pic>
        <p:nvPicPr>
          <p:cNvPr id="6" name="Picture 5">
            <a:extLst>
              <a:ext uri="{FF2B5EF4-FFF2-40B4-BE49-F238E27FC236}">
                <a16:creationId xmlns:a16="http://schemas.microsoft.com/office/drawing/2014/main" id="{B796C6B8-1C44-B066-4CD9-AF57D000D496}"/>
              </a:ext>
            </a:extLst>
          </p:cNvPr>
          <p:cNvPicPr>
            <a:picLocks noChangeAspect="1"/>
          </p:cNvPicPr>
          <p:nvPr/>
        </p:nvPicPr>
        <p:blipFill>
          <a:blip r:embed="rId4"/>
          <a:stretch>
            <a:fillRect/>
          </a:stretch>
        </p:blipFill>
        <p:spPr>
          <a:xfrm>
            <a:off x="6628997" y="0"/>
            <a:ext cx="5563005" cy="6858000"/>
          </a:xfrm>
          <a:prstGeom prst="rect">
            <a:avLst/>
          </a:prstGeom>
        </p:spPr>
      </p:pic>
      <p:sp>
        <p:nvSpPr>
          <p:cNvPr id="8" name="Rectangle 7">
            <a:extLst>
              <a:ext uri="{FF2B5EF4-FFF2-40B4-BE49-F238E27FC236}">
                <a16:creationId xmlns:a16="http://schemas.microsoft.com/office/drawing/2014/main" id="{FB1E5060-3D82-F880-D993-0FA48C854FA1}"/>
              </a:ext>
            </a:extLst>
          </p:cNvPr>
          <p:cNvSpPr/>
          <p:nvPr/>
        </p:nvSpPr>
        <p:spPr>
          <a:xfrm>
            <a:off x="3465095" y="5746283"/>
            <a:ext cx="606391" cy="1443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DD01C8-2191-E186-7DE0-6E7FAACEF17B}"/>
              </a:ext>
            </a:extLst>
          </p:cNvPr>
          <p:cNvSpPr txBox="1"/>
          <p:nvPr/>
        </p:nvSpPr>
        <p:spPr>
          <a:xfrm>
            <a:off x="3339966" y="5376951"/>
            <a:ext cx="1303370" cy="369332"/>
          </a:xfrm>
          <a:prstGeom prst="rect">
            <a:avLst/>
          </a:prstGeom>
          <a:noFill/>
        </p:spPr>
        <p:txBody>
          <a:bodyPr wrap="none" rtlCol="0">
            <a:spAutoFit/>
          </a:bodyPr>
          <a:lstStyle/>
          <a:p>
            <a:r>
              <a:rPr lang="en-US" dirty="0"/>
              <a:t>100 meters</a:t>
            </a:r>
          </a:p>
        </p:txBody>
      </p:sp>
    </p:spTree>
    <p:extLst>
      <p:ext uri="{BB962C8B-B14F-4D97-AF65-F5344CB8AC3E}">
        <p14:creationId xmlns:p14="http://schemas.microsoft.com/office/powerpoint/2010/main" val="209258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BFAA9A-D80E-09B3-71E9-CA2676568096}"/>
              </a:ext>
            </a:extLst>
          </p:cNvPr>
          <p:cNvPicPr>
            <a:picLocks noChangeAspect="1"/>
          </p:cNvPicPr>
          <p:nvPr/>
        </p:nvPicPr>
        <p:blipFill>
          <a:blip r:embed="rId3"/>
          <a:stretch>
            <a:fillRect/>
          </a:stretch>
        </p:blipFill>
        <p:spPr>
          <a:xfrm>
            <a:off x="875693" y="954045"/>
            <a:ext cx="4804756" cy="5923240"/>
          </a:xfrm>
          <a:prstGeom prst="rect">
            <a:avLst/>
          </a:prstGeom>
        </p:spPr>
      </p:pic>
      <p:pic>
        <p:nvPicPr>
          <p:cNvPr id="6" name="Picture 5">
            <a:extLst>
              <a:ext uri="{FF2B5EF4-FFF2-40B4-BE49-F238E27FC236}">
                <a16:creationId xmlns:a16="http://schemas.microsoft.com/office/drawing/2014/main" id="{397C2CF9-BA61-01EF-952D-61CE1BB58D54}"/>
              </a:ext>
            </a:extLst>
          </p:cNvPr>
          <p:cNvPicPr>
            <a:picLocks noChangeAspect="1"/>
          </p:cNvPicPr>
          <p:nvPr/>
        </p:nvPicPr>
        <p:blipFill>
          <a:blip r:embed="rId4"/>
          <a:stretch>
            <a:fillRect/>
          </a:stretch>
        </p:blipFill>
        <p:spPr>
          <a:xfrm>
            <a:off x="6625887" y="1075712"/>
            <a:ext cx="4690420" cy="5782288"/>
          </a:xfrm>
          <a:prstGeom prst="rect">
            <a:avLst/>
          </a:prstGeom>
        </p:spPr>
      </p:pic>
      <p:sp>
        <p:nvSpPr>
          <p:cNvPr id="2" name="Title 1">
            <a:extLst>
              <a:ext uri="{FF2B5EF4-FFF2-40B4-BE49-F238E27FC236}">
                <a16:creationId xmlns:a16="http://schemas.microsoft.com/office/drawing/2014/main" id="{A269DE02-4983-4A8E-FF9A-985AA5BDE070}"/>
              </a:ext>
            </a:extLst>
          </p:cNvPr>
          <p:cNvSpPr>
            <a:spLocks noGrp="1"/>
          </p:cNvSpPr>
          <p:nvPr>
            <p:ph type="title"/>
          </p:nvPr>
        </p:nvSpPr>
        <p:spPr>
          <a:xfrm>
            <a:off x="1040608" y="175746"/>
            <a:ext cx="4862991" cy="701799"/>
          </a:xfrm>
          <a:ln/>
        </p:spPr>
        <p:style>
          <a:lnRef idx="2">
            <a:schemeClr val="dk1"/>
          </a:lnRef>
          <a:fillRef idx="1">
            <a:schemeClr val="lt1"/>
          </a:fillRef>
          <a:effectRef idx="0">
            <a:schemeClr val="dk1"/>
          </a:effectRef>
          <a:fontRef idx="minor">
            <a:schemeClr val="dk1"/>
          </a:fontRef>
        </p:style>
        <p:txBody>
          <a:bodyPr>
            <a:normAutofit/>
          </a:bodyPr>
          <a:lstStyle/>
          <a:p>
            <a:pPr algn="ctr"/>
            <a:r>
              <a:rPr lang="en-US" sz="2400" dirty="0"/>
              <a:t>MULTISPATI: PCA &amp; neighborhoods</a:t>
            </a:r>
          </a:p>
        </p:txBody>
      </p:sp>
      <p:sp>
        <p:nvSpPr>
          <p:cNvPr id="9" name="Rectangle 8">
            <a:extLst>
              <a:ext uri="{FF2B5EF4-FFF2-40B4-BE49-F238E27FC236}">
                <a16:creationId xmlns:a16="http://schemas.microsoft.com/office/drawing/2014/main" id="{2DF58325-E27A-18B8-1FA5-97149A5BEB35}"/>
              </a:ext>
            </a:extLst>
          </p:cNvPr>
          <p:cNvSpPr/>
          <p:nvPr/>
        </p:nvSpPr>
        <p:spPr>
          <a:xfrm>
            <a:off x="10015524" y="5782288"/>
            <a:ext cx="606391" cy="1443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33B4D69-4A75-B366-0335-AA9FF9E5D7C8}"/>
              </a:ext>
            </a:extLst>
          </p:cNvPr>
          <p:cNvSpPr txBox="1"/>
          <p:nvPr/>
        </p:nvSpPr>
        <p:spPr>
          <a:xfrm>
            <a:off x="9890395" y="5412956"/>
            <a:ext cx="1303370" cy="369332"/>
          </a:xfrm>
          <a:prstGeom prst="rect">
            <a:avLst/>
          </a:prstGeom>
          <a:noFill/>
        </p:spPr>
        <p:txBody>
          <a:bodyPr wrap="none" rtlCol="0">
            <a:spAutoFit/>
          </a:bodyPr>
          <a:lstStyle/>
          <a:p>
            <a:r>
              <a:rPr lang="en-US" dirty="0"/>
              <a:t>100 meters</a:t>
            </a:r>
          </a:p>
        </p:txBody>
      </p:sp>
      <p:sp>
        <p:nvSpPr>
          <p:cNvPr id="11" name="TextBox 10">
            <a:extLst>
              <a:ext uri="{FF2B5EF4-FFF2-40B4-BE49-F238E27FC236}">
                <a16:creationId xmlns:a16="http://schemas.microsoft.com/office/drawing/2014/main" id="{E59B474C-C43A-2DAF-AE57-62F28AE459B9}"/>
              </a:ext>
            </a:extLst>
          </p:cNvPr>
          <p:cNvSpPr txBox="1"/>
          <p:nvPr/>
        </p:nvSpPr>
        <p:spPr>
          <a:xfrm>
            <a:off x="6164730" y="203479"/>
            <a:ext cx="4457185" cy="646331"/>
          </a:xfrm>
          <a:prstGeom prst="rect">
            <a:avLst/>
          </a:prstGeom>
          <a:noFill/>
        </p:spPr>
        <p:txBody>
          <a:bodyPr wrap="square" rtlCol="0">
            <a:spAutoFit/>
          </a:bodyPr>
          <a:lstStyle/>
          <a:p>
            <a:r>
              <a:rPr lang="en-US" dirty="0"/>
              <a:t>Wartenberg 1985 </a:t>
            </a:r>
            <a:r>
              <a:rPr lang="en-US" i="1" dirty="0"/>
              <a:t>Geographic Analysis; </a:t>
            </a:r>
            <a:r>
              <a:rPr lang="en-US" dirty="0"/>
              <a:t>Dray, Saïd, and </a:t>
            </a:r>
            <a:r>
              <a:rPr lang="en-US" dirty="0" err="1"/>
              <a:t>Débias</a:t>
            </a:r>
            <a:r>
              <a:rPr lang="en-US" dirty="0"/>
              <a:t> 2008, </a:t>
            </a:r>
            <a:r>
              <a:rPr lang="en-US" i="1" dirty="0"/>
              <a:t>J. Veg. Sci.</a:t>
            </a:r>
            <a:endParaRPr lang="en-US" dirty="0"/>
          </a:p>
        </p:txBody>
      </p:sp>
    </p:spTree>
    <p:extLst>
      <p:ext uri="{BB962C8B-B14F-4D97-AF65-F5344CB8AC3E}">
        <p14:creationId xmlns:p14="http://schemas.microsoft.com/office/powerpoint/2010/main" val="1962555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BC28-66E4-03E0-F75B-372C94438A15}"/>
              </a:ext>
            </a:extLst>
          </p:cNvPr>
          <p:cNvSpPr>
            <a:spLocks noGrp="1"/>
          </p:cNvSpPr>
          <p:nvPr>
            <p:ph type="title"/>
          </p:nvPr>
        </p:nvSpPr>
        <p:spPr>
          <a:xfrm>
            <a:off x="838200" y="0"/>
            <a:ext cx="10515600" cy="1325563"/>
          </a:xfrm>
        </p:spPr>
        <p:txBody>
          <a:bodyPr>
            <a:normAutofit/>
          </a:bodyPr>
          <a:lstStyle/>
          <a:p>
            <a:r>
              <a:rPr lang="en-US" sz="3600" dirty="0"/>
              <a:t>Comparing axis 1 scores: PCA vs MULTISPATI</a:t>
            </a:r>
          </a:p>
        </p:txBody>
      </p:sp>
      <p:pic>
        <p:nvPicPr>
          <p:cNvPr id="11" name="Picture 10">
            <a:extLst>
              <a:ext uri="{FF2B5EF4-FFF2-40B4-BE49-F238E27FC236}">
                <a16:creationId xmlns:a16="http://schemas.microsoft.com/office/drawing/2014/main" id="{2E2FF50A-B0B0-6FD6-456A-DF3BA9618BB6}"/>
              </a:ext>
            </a:extLst>
          </p:cNvPr>
          <p:cNvPicPr>
            <a:picLocks noChangeAspect="1"/>
          </p:cNvPicPr>
          <p:nvPr/>
        </p:nvPicPr>
        <p:blipFill>
          <a:blip r:embed="rId3"/>
          <a:stretch>
            <a:fillRect/>
          </a:stretch>
        </p:blipFill>
        <p:spPr>
          <a:xfrm>
            <a:off x="979709" y="1228879"/>
            <a:ext cx="5285626" cy="5629121"/>
          </a:xfrm>
          <a:prstGeom prst="rect">
            <a:avLst/>
          </a:prstGeom>
        </p:spPr>
      </p:pic>
      <p:pic>
        <p:nvPicPr>
          <p:cNvPr id="13" name="Picture 12">
            <a:extLst>
              <a:ext uri="{FF2B5EF4-FFF2-40B4-BE49-F238E27FC236}">
                <a16:creationId xmlns:a16="http://schemas.microsoft.com/office/drawing/2014/main" id="{99A75024-CBB3-A83D-25E8-3D47D20A9AB4}"/>
              </a:ext>
            </a:extLst>
          </p:cNvPr>
          <p:cNvPicPr>
            <a:picLocks noChangeAspect="1"/>
          </p:cNvPicPr>
          <p:nvPr/>
        </p:nvPicPr>
        <p:blipFill>
          <a:blip r:embed="rId4"/>
          <a:stretch>
            <a:fillRect/>
          </a:stretch>
        </p:blipFill>
        <p:spPr>
          <a:xfrm>
            <a:off x="6406844" y="1228878"/>
            <a:ext cx="5285627" cy="5629122"/>
          </a:xfrm>
          <a:prstGeom prst="rect">
            <a:avLst/>
          </a:prstGeom>
        </p:spPr>
      </p:pic>
      <p:sp>
        <p:nvSpPr>
          <p:cNvPr id="14" name="Rectangle 13">
            <a:extLst>
              <a:ext uri="{FF2B5EF4-FFF2-40B4-BE49-F238E27FC236}">
                <a16:creationId xmlns:a16="http://schemas.microsoft.com/office/drawing/2014/main" id="{04F703F5-AE3B-A456-D820-E48B5C8B75A2}"/>
              </a:ext>
            </a:extLst>
          </p:cNvPr>
          <p:cNvSpPr/>
          <p:nvPr/>
        </p:nvSpPr>
        <p:spPr>
          <a:xfrm>
            <a:off x="4229865" y="5931916"/>
            <a:ext cx="508389" cy="1696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35EB4E3-634D-0101-AE29-32B379684C76}"/>
              </a:ext>
            </a:extLst>
          </p:cNvPr>
          <p:cNvSpPr txBox="1"/>
          <p:nvPr/>
        </p:nvSpPr>
        <p:spPr>
          <a:xfrm>
            <a:off x="4086569" y="5562584"/>
            <a:ext cx="1303370" cy="369332"/>
          </a:xfrm>
          <a:prstGeom prst="rect">
            <a:avLst/>
          </a:prstGeom>
          <a:noFill/>
        </p:spPr>
        <p:txBody>
          <a:bodyPr wrap="none" rtlCol="0">
            <a:spAutoFit/>
          </a:bodyPr>
          <a:lstStyle/>
          <a:p>
            <a:r>
              <a:rPr lang="en-US" dirty="0"/>
              <a:t>100 meters</a:t>
            </a:r>
          </a:p>
        </p:txBody>
      </p:sp>
    </p:spTree>
    <p:extLst>
      <p:ext uri="{BB962C8B-B14F-4D97-AF65-F5344CB8AC3E}">
        <p14:creationId xmlns:p14="http://schemas.microsoft.com/office/powerpoint/2010/main" val="258427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7A01-C380-21F1-67EE-C24027329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BA30E9-F00E-505D-0260-09776D3E93B3}"/>
              </a:ext>
            </a:extLst>
          </p:cNvPr>
          <p:cNvSpPr>
            <a:spLocks noGrp="1"/>
          </p:cNvSpPr>
          <p:nvPr>
            <p:ph type="title"/>
          </p:nvPr>
        </p:nvSpPr>
        <p:spPr/>
        <p:txBody>
          <a:bodyPr/>
          <a:lstStyle/>
          <a:p>
            <a:r>
              <a:rPr lang="en-US" dirty="0"/>
              <a:t>Cool stuff</a:t>
            </a:r>
          </a:p>
        </p:txBody>
      </p:sp>
      <p:sp>
        <p:nvSpPr>
          <p:cNvPr id="3" name="Content Placeholder 2">
            <a:extLst>
              <a:ext uri="{FF2B5EF4-FFF2-40B4-BE49-F238E27FC236}">
                <a16:creationId xmlns:a16="http://schemas.microsoft.com/office/drawing/2014/main" id="{33B86CEC-5963-DD23-EFAE-45043343A45A}"/>
              </a:ext>
            </a:extLst>
          </p:cNvPr>
          <p:cNvSpPr>
            <a:spLocks noGrp="1"/>
          </p:cNvSpPr>
          <p:nvPr>
            <p:ph idx="1"/>
          </p:nvPr>
        </p:nvSpPr>
        <p:spPr>
          <a:xfrm>
            <a:off x="838200" y="1483005"/>
            <a:ext cx="10515600" cy="4351338"/>
          </a:xfrm>
        </p:spPr>
        <p:txBody>
          <a:bodyPr/>
          <a:lstStyle/>
          <a:p>
            <a:r>
              <a:rPr lang="en-US" dirty="0"/>
              <a:t>Co-kriging can take advantage of both spatial dependence and relationships between variables</a:t>
            </a:r>
          </a:p>
          <a:p>
            <a:r>
              <a:rPr lang="en-US" dirty="0"/>
              <a:t>Methods for collocated vs. non-collocated MVD</a:t>
            </a:r>
          </a:p>
          <a:p>
            <a:r>
              <a:rPr lang="en-US" dirty="0"/>
              <a:t>Improve species distribution modeling</a:t>
            </a:r>
          </a:p>
          <a:p>
            <a:r>
              <a:rPr lang="en-US" dirty="0"/>
              <a:t>Zero inflation methods</a:t>
            </a:r>
          </a:p>
          <a:p>
            <a:r>
              <a:rPr lang="en-US" dirty="0"/>
              <a:t>Geostatistical/point process approaches</a:t>
            </a:r>
          </a:p>
        </p:txBody>
      </p:sp>
      <p:sp>
        <p:nvSpPr>
          <p:cNvPr id="5" name="TextBox 4">
            <a:extLst>
              <a:ext uri="{FF2B5EF4-FFF2-40B4-BE49-F238E27FC236}">
                <a16:creationId xmlns:a16="http://schemas.microsoft.com/office/drawing/2014/main" id="{2B9D5EF1-07AA-41E2-4864-EDED7DBEB33A}"/>
              </a:ext>
            </a:extLst>
          </p:cNvPr>
          <p:cNvSpPr txBox="1"/>
          <p:nvPr/>
        </p:nvSpPr>
        <p:spPr>
          <a:xfrm>
            <a:off x="92369" y="5626659"/>
            <a:ext cx="6016455" cy="1200329"/>
          </a:xfrm>
          <a:prstGeom prst="rect">
            <a:avLst/>
          </a:prstGeom>
          <a:noFill/>
        </p:spPr>
        <p:txBody>
          <a:bodyPr wrap="none" rtlCol="0">
            <a:spAutoFit/>
          </a:bodyPr>
          <a:lstStyle/>
          <a:p>
            <a:pPr marL="342900" indent="-342900">
              <a:buAutoNum type="arabicPeriod"/>
            </a:pPr>
            <a:r>
              <a:rPr lang="en-US" dirty="0"/>
              <a:t>ZVH 12.4.5</a:t>
            </a:r>
          </a:p>
          <a:p>
            <a:pPr marL="342900" indent="-342900">
              <a:buAutoNum type="arabicPeriod"/>
            </a:pPr>
            <a:r>
              <a:rPr lang="en-US" dirty="0"/>
              <a:t>Gelfand 2022, </a:t>
            </a:r>
            <a:r>
              <a:rPr lang="en-US" i="1" dirty="0"/>
              <a:t>Spatial Statistics</a:t>
            </a:r>
          </a:p>
          <a:p>
            <a:pPr marL="342900" indent="-342900">
              <a:buAutoNum type="arabicPeriod"/>
            </a:pPr>
            <a:r>
              <a:rPr lang="en-US" dirty="0"/>
              <a:t>Dray, Saïd, and </a:t>
            </a:r>
            <a:r>
              <a:rPr lang="en-US" dirty="0" err="1"/>
              <a:t>Débias</a:t>
            </a:r>
            <a:r>
              <a:rPr lang="en-US" dirty="0"/>
              <a:t> 2008, </a:t>
            </a:r>
            <a:r>
              <a:rPr lang="en-US" i="1" dirty="0"/>
              <a:t>J. Veg. Sci.</a:t>
            </a:r>
          </a:p>
          <a:p>
            <a:pPr marL="342900" indent="-342900">
              <a:buAutoNum type="arabicPeriod"/>
            </a:pPr>
            <a:r>
              <a:rPr lang="en-US" dirty="0"/>
              <a:t>Miller, Franklin, and Aspinall 2007</a:t>
            </a:r>
            <a:r>
              <a:rPr lang="en-US"/>
              <a:t>, </a:t>
            </a:r>
            <a:r>
              <a:rPr lang="en-US" i="1"/>
              <a:t>Ecological Modelling</a:t>
            </a:r>
            <a:endParaRPr lang="en-US" dirty="0"/>
          </a:p>
        </p:txBody>
      </p:sp>
    </p:spTree>
    <p:extLst>
      <p:ext uri="{BB962C8B-B14F-4D97-AF65-F5344CB8AC3E}">
        <p14:creationId xmlns:p14="http://schemas.microsoft.com/office/powerpoint/2010/main" val="1292481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C7D4F-FA2B-B7B5-D439-B3ADCD3FA6A2}"/>
              </a:ext>
            </a:extLst>
          </p:cNvPr>
          <p:cNvSpPr>
            <a:spLocks noGrp="1"/>
          </p:cNvSpPr>
          <p:nvPr>
            <p:ph type="title"/>
          </p:nvPr>
        </p:nvSpPr>
        <p:spPr>
          <a:xfrm>
            <a:off x="838200" y="210429"/>
            <a:ext cx="10515600" cy="1325563"/>
          </a:xfrm>
        </p:spPr>
        <p:txBody>
          <a:bodyPr/>
          <a:lstStyle/>
          <a:p>
            <a:r>
              <a:rPr lang="en-US" dirty="0"/>
              <a:t>Limitations</a:t>
            </a:r>
          </a:p>
        </p:txBody>
      </p:sp>
      <p:sp>
        <p:nvSpPr>
          <p:cNvPr id="3" name="Content Placeholder 2">
            <a:extLst>
              <a:ext uri="{FF2B5EF4-FFF2-40B4-BE49-F238E27FC236}">
                <a16:creationId xmlns:a16="http://schemas.microsoft.com/office/drawing/2014/main" id="{02BCE0AA-0321-20A0-0EE1-92AB27E4663B}"/>
              </a:ext>
            </a:extLst>
          </p:cNvPr>
          <p:cNvSpPr>
            <a:spLocks noGrp="1"/>
          </p:cNvSpPr>
          <p:nvPr>
            <p:ph idx="1"/>
          </p:nvPr>
        </p:nvSpPr>
        <p:spPr>
          <a:xfrm>
            <a:off x="838200" y="1535992"/>
            <a:ext cx="10515600" cy="4351338"/>
          </a:xfrm>
        </p:spPr>
        <p:txBody>
          <a:bodyPr/>
          <a:lstStyle/>
          <a:p>
            <a:r>
              <a:rPr lang="en-US" dirty="0"/>
              <a:t>End results of ordination-based analyses can be hard to interpret without further univariate exploration</a:t>
            </a:r>
          </a:p>
          <a:p>
            <a:r>
              <a:rPr lang="en-US" dirty="0"/>
              <a:t>Neighborhood definitions can affect identification of spatial patterns and clusters</a:t>
            </a:r>
          </a:p>
          <a:p>
            <a:r>
              <a:rPr lang="en-US" dirty="0"/>
              <a:t>Either assume that all response variables/species have the same spatial structure/smoothness or specify separately</a:t>
            </a:r>
          </a:p>
        </p:txBody>
      </p:sp>
      <p:sp>
        <p:nvSpPr>
          <p:cNvPr id="4" name="TextBox 3">
            <a:extLst>
              <a:ext uri="{FF2B5EF4-FFF2-40B4-BE49-F238E27FC236}">
                <a16:creationId xmlns:a16="http://schemas.microsoft.com/office/drawing/2014/main" id="{1F7F4EBA-8B8A-718C-1978-9674E4D7F7EA}"/>
              </a:ext>
            </a:extLst>
          </p:cNvPr>
          <p:cNvSpPr txBox="1"/>
          <p:nvPr/>
        </p:nvSpPr>
        <p:spPr>
          <a:xfrm>
            <a:off x="92369" y="5103674"/>
            <a:ext cx="6003631" cy="1754326"/>
          </a:xfrm>
          <a:prstGeom prst="rect">
            <a:avLst/>
          </a:prstGeom>
          <a:noFill/>
        </p:spPr>
        <p:txBody>
          <a:bodyPr wrap="none" rtlCol="0">
            <a:spAutoFit/>
          </a:bodyPr>
          <a:lstStyle/>
          <a:p>
            <a:pPr marL="342900" indent="-342900">
              <a:buAutoNum type="arabicPeriod"/>
            </a:pPr>
            <a:r>
              <a:rPr lang="en-US" dirty="0"/>
              <a:t>Vaughan and Ormerod 2005, </a:t>
            </a:r>
            <a:r>
              <a:rPr lang="en-US" i="1" dirty="0"/>
              <a:t>Journal of Applied Ecology</a:t>
            </a:r>
            <a:endParaRPr lang="en-US" dirty="0"/>
          </a:p>
          <a:p>
            <a:pPr marL="342900" indent="-342900">
              <a:buAutoNum type="arabicPeriod"/>
            </a:pPr>
            <a:r>
              <a:rPr lang="en-US" dirty="0"/>
              <a:t>Parsons, Cooper, and Albertson 2009, </a:t>
            </a:r>
            <a:r>
              <a:rPr lang="en-US" i="1" dirty="0"/>
              <a:t>PLOS One</a:t>
            </a:r>
            <a:r>
              <a:rPr lang="en-US" dirty="0"/>
              <a:t> </a:t>
            </a:r>
          </a:p>
          <a:p>
            <a:pPr marL="342900" indent="-342900">
              <a:buAutoNum type="arabicPeriod"/>
            </a:pPr>
            <a:r>
              <a:rPr lang="en-US" dirty="0"/>
              <a:t>Uyeda, Caetano, and Pennell 2015, </a:t>
            </a:r>
            <a:r>
              <a:rPr lang="en-US" i="1" dirty="0"/>
              <a:t>Systematic Biology</a:t>
            </a:r>
          </a:p>
          <a:p>
            <a:pPr marL="342900" indent="-342900">
              <a:buAutoNum type="arabicPeriod"/>
            </a:pPr>
            <a:r>
              <a:rPr lang="en-US" dirty="0"/>
              <a:t>Nelson and Boots 2008, </a:t>
            </a:r>
            <a:r>
              <a:rPr lang="en-US" i="1" dirty="0" err="1"/>
              <a:t>Ecography</a:t>
            </a:r>
            <a:endParaRPr lang="en-US" i="1" dirty="0"/>
          </a:p>
          <a:p>
            <a:pPr marL="342900" indent="-342900">
              <a:buAutoNum type="arabicPeriod"/>
            </a:pPr>
            <a:r>
              <a:rPr lang="en-US" dirty="0"/>
              <a:t>ZVH 12.4.1</a:t>
            </a:r>
          </a:p>
          <a:p>
            <a:pPr marL="342900" indent="-342900">
              <a:buAutoNum type="arabicPeriod"/>
            </a:pPr>
            <a:r>
              <a:rPr lang="en-US" dirty="0" err="1"/>
              <a:t>Apanasovich</a:t>
            </a:r>
            <a:r>
              <a:rPr lang="en-US" dirty="0"/>
              <a:t> et al. 2012, </a:t>
            </a:r>
            <a:r>
              <a:rPr lang="en-US" i="1" dirty="0"/>
              <a:t>J. Am. Stat. Soc.</a:t>
            </a:r>
            <a:endParaRPr lang="en-US" dirty="0"/>
          </a:p>
        </p:txBody>
      </p:sp>
    </p:spTree>
    <p:extLst>
      <p:ext uri="{BB962C8B-B14F-4D97-AF65-F5344CB8AC3E}">
        <p14:creationId xmlns:p14="http://schemas.microsoft.com/office/powerpoint/2010/main" val="2575832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white background with black text&#10;&#10;AI-generated content may be incorrect.">
            <a:extLst>
              <a:ext uri="{FF2B5EF4-FFF2-40B4-BE49-F238E27FC236}">
                <a16:creationId xmlns:a16="http://schemas.microsoft.com/office/drawing/2014/main" id="{418FE883-25A5-DE9B-BC5E-F757F2EEB227}"/>
              </a:ext>
            </a:extLst>
          </p:cNvPr>
          <p:cNvPicPr>
            <a:picLocks noGrp="1" noChangeAspect="1"/>
          </p:cNvPicPr>
          <p:nvPr>
            <p:ph idx="1"/>
          </p:nvPr>
        </p:nvPicPr>
        <p:blipFill>
          <a:blip r:embed="rId2"/>
          <a:stretch>
            <a:fillRect/>
          </a:stretch>
        </p:blipFill>
        <p:spPr>
          <a:xfrm>
            <a:off x="686853" y="1172339"/>
            <a:ext cx="10818294" cy="4513321"/>
          </a:xfrm>
        </p:spPr>
      </p:pic>
    </p:spTree>
    <p:extLst>
      <p:ext uri="{BB962C8B-B14F-4D97-AF65-F5344CB8AC3E}">
        <p14:creationId xmlns:p14="http://schemas.microsoft.com/office/powerpoint/2010/main" val="475428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20EA-71EA-6D20-EC0C-ADF28A2B92FF}"/>
              </a:ext>
            </a:extLst>
          </p:cNvPr>
          <p:cNvSpPr>
            <a:spLocks noGrp="1"/>
          </p:cNvSpPr>
          <p:nvPr>
            <p:ph type="title"/>
          </p:nvPr>
        </p:nvSpPr>
        <p:spPr>
          <a:xfrm>
            <a:off x="838200" y="674614"/>
            <a:ext cx="10515600" cy="1325563"/>
          </a:xfrm>
        </p:spPr>
        <p:txBody>
          <a:bodyPr/>
          <a:lstStyle/>
          <a:p>
            <a:r>
              <a:rPr lang="en-US" dirty="0"/>
              <a:t>Rough outline</a:t>
            </a:r>
          </a:p>
        </p:txBody>
      </p:sp>
      <p:sp>
        <p:nvSpPr>
          <p:cNvPr id="3" name="Content Placeholder 2">
            <a:extLst>
              <a:ext uri="{FF2B5EF4-FFF2-40B4-BE49-F238E27FC236}">
                <a16:creationId xmlns:a16="http://schemas.microsoft.com/office/drawing/2014/main" id="{3E3A008D-CB24-2395-B535-853D3C671F02}"/>
              </a:ext>
            </a:extLst>
          </p:cNvPr>
          <p:cNvSpPr>
            <a:spLocks noGrp="1"/>
          </p:cNvSpPr>
          <p:nvPr>
            <p:ph idx="1"/>
          </p:nvPr>
        </p:nvSpPr>
        <p:spPr>
          <a:xfrm>
            <a:off x="627185" y="2275791"/>
            <a:ext cx="4605997" cy="4351338"/>
          </a:xfrm>
        </p:spPr>
        <p:txBody>
          <a:bodyPr/>
          <a:lstStyle/>
          <a:p>
            <a:r>
              <a:rPr lang="en-US" dirty="0"/>
              <a:t>Community ecology methods</a:t>
            </a:r>
          </a:p>
          <a:p>
            <a:r>
              <a:rPr lang="en-US" dirty="0"/>
              <a:t>Plant communities in a spatial context</a:t>
            </a:r>
          </a:p>
          <a:p>
            <a:r>
              <a:rPr lang="en-US" dirty="0"/>
              <a:t>Methods for considering spatial structure</a:t>
            </a:r>
          </a:p>
          <a:p>
            <a:endParaRPr lang="en-US" dirty="0"/>
          </a:p>
        </p:txBody>
      </p:sp>
      <p:pic>
        <p:nvPicPr>
          <p:cNvPr id="5" name="Picture 4" descr="A yellow flowers in a field&#10;&#10;AI-generated content may be incorrect.">
            <a:extLst>
              <a:ext uri="{FF2B5EF4-FFF2-40B4-BE49-F238E27FC236}">
                <a16:creationId xmlns:a16="http://schemas.microsoft.com/office/drawing/2014/main" id="{14C4C083-4F9E-0FD3-1D82-BB4F6002F049}"/>
              </a:ext>
            </a:extLst>
          </p:cNvPr>
          <p:cNvPicPr>
            <a:picLocks noChangeAspect="1"/>
          </p:cNvPicPr>
          <p:nvPr/>
        </p:nvPicPr>
        <p:blipFill>
          <a:blip r:embed="rId3"/>
          <a:stretch>
            <a:fillRect/>
          </a:stretch>
        </p:blipFill>
        <p:spPr>
          <a:xfrm>
            <a:off x="5802925" y="1150033"/>
            <a:ext cx="6077244" cy="4557933"/>
          </a:xfrm>
          <a:prstGeom prst="rect">
            <a:avLst/>
          </a:prstGeom>
        </p:spPr>
      </p:pic>
    </p:spTree>
    <p:extLst>
      <p:ext uri="{BB962C8B-B14F-4D97-AF65-F5344CB8AC3E}">
        <p14:creationId xmlns:p14="http://schemas.microsoft.com/office/powerpoint/2010/main" val="1907615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8D36-A4E6-C7AD-7C1D-B4119DC6E0A5}"/>
              </a:ext>
            </a:extLst>
          </p:cNvPr>
          <p:cNvSpPr>
            <a:spLocks noGrp="1"/>
          </p:cNvSpPr>
          <p:nvPr>
            <p:ph type="title"/>
          </p:nvPr>
        </p:nvSpPr>
        <p:spPr/>
        <p:txBody>
          <a:bodyPr/>
          <a:lstStyle/>
          <a:p>
            <a:r>
              <a:rPr lang="en-US" dirty="0"/>
              <a:t>What is a plant community?</a:t>
            </a:r>
          </a:p>
        </p:txBody>
      </p:sp>
      <p:sp>
        <p:nvSpPr>
          <p:cNvPr id="3" name="Content Placeholder 2">
            <a:extLst>
              <a:ext uri="{FF2B5EF4-FFF2-40B4-BE49-F238E27FC236}">
                <a16:creationId xmlns:a16="http://schemas.microsoft.com/office/drawing/2014/main" id="{DA1FACF4-D9D6-E525-FE39-F09011802F49}"/>
              </a:ext>
            </a:extLst>
          </p:cNvPr>
          <p:cNvSpPr>
            <a:spLocks noGrp="1"/>
          </p:cNvSpPr>
          <p:nvPr>
            <p:ph idx="1"/>
          </p:nvPr>
        </p:nvSpPr>
        <p:spPr>
          <a:xfrm>
            <a:off x="838200" y="1825625"/>
            <a:ext cx="5063836" cy="4351338"/>
          </a:xfrm>
        </p:spPr>
        <p:txBody>
          <a:bodyPr/>
          <a:lstStyle/>
          <a:p>
            <a:r>
              <a:rPr lang="en-US" dirty="0"/>
              <a:t>Many plant species living in an assemblage within some geographically constrained area</a:t>
            </a:r>
          </a:p>
          <a:p>
            <a:r>
              <a:rPr lang="en-US" dirty="0"/>
              <a:t>Community composition varies with climate, soil type, land use, disturbance history, and many other physical factors</a:t>
            </a:r>
          </a:p>
        </p:txBody>
      </p:sp>
      <p:pic>
        <p:nvPicPr>
          <p:cNvPr id="5" name="Picture 4">
            <a:extLst>
              <a:ext uri="{FF2B5EF4-FFF2-40B4-BE49-F238E27FC236}">
                <a16:creationId xmlns:a16="http://schemas.microsoft.com/office/drawing/2014/main" id="{D33C8875-0F05-2A1A-F8CB-E00EC5AF32BA}"/>
              </a:ext>
            </a:extLst>
          </p:cNvPr>
          <p:cNvPicPr>
            <a:picLocks noChangeAspect="1"/>
          </p:cNvPicPr>
          <p:nvPr/>
        </p:nvPicPr>
        <p:blipFill>
          <a:blip r:embed="rId3"/>
          <a:stretch>
            <a:fillRect/>
          </a:stretch>
        </p:blipFill>
        <p:spPr>
          <a:xfrm>
            <a:off x="6096000" y="1825625"/>
            <a:ext cx="5799822" cy="4351338"/>
          </a:xfrm>
          <a:prstGeom prst="rect">
            <a:avLst/>
          </a:prstGeom>
        </p:spPr>
      </p:pic>
    </p:spTree>
    <p:extLst>
      <p:ext uri="{BB962C8B-B14F-4D97-AF65-F5344CB8AC3E}">
        <p14:creationId xmlns:p14="http://schemas.microsoft.com/office/powerpoint/2010/main" val="98072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AF67-496E-CE76-DF9A-7AD0CF0813E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29BC378-5013-5AA1-4E54-2919A0C701BE}"/>
              </a:ext>
            </a:extLst>
          </p:cNvPr>
          <p:cNvPicPr>
            <a:picLocks noChangeAspect="1"/>
          </p:cNvPicPr>
          <p:nvPr/>
        </p:nvPicPr>
        <p:blipFill>
          <a:blip r:embed="rId3"/>
          <a:stretch>
            <a:fillRect/>
          </a:stretch>
        </p:blipFill>
        <p:spPr>
          <a:xfrm>
            <a:off x="489503" y="477078"/>
            <a:ext cx="4427882" cy="5903843"/>
          </a:xfrm>
          <a:prstGeom prst="rect">
            <a:avLst/>
          </a:prstGeom>
        </p:spPr>
      </p:pic>
      <p:pic>
        <p:nvPicPr>
          <p:cNvPr id="11" name="Picture 10" descr="A white pipe in a field&#10;&#10;AI-generated content may be incorrect.">
            <a:extLst>
              <a:ext uri="{FF2B5EF4-FFF2-40B4-BE49-F238E27FC236}">
                <a16:creationId xmlns:a16="http://schemas.microsoft.com/office/drawing/2014/main" id="{D4C090F6-07FA-9F21-EFE0-62BCA05E728D}"/>
              </a:ext>
            </a:extLst>
          </p:cNvPr>
          <p:cNvPicPr>
            <a:picLocks noChangeAspect="1"/>
          </p:cNvPicPr>
          <p:nvPr/>
        </p:nvPicPr>
        <p:blipFill>
          <a:blip r:embed="rId4"/>
          <a:stretch>
            <a:fillRect/>
          </a:stretch>
        </p:blipFill>
        <p:spPr>
          <a:xfrm>
            <a:off x="5097671" y="940905"/>
            <a:ext cx="6608416" cy="4956312"/>
          </a:xfrm>
          <a:prstGeom prst="rect">
            <a:avLst/>
          </a:prstGeom>
        </p:spPr>
      </p:pic>
    </p:spTree>
    <p:extLst>
      <p:ext uri="{BB962C8B-B14F-4D97-AF65-F5344CB8AC3E}">
        <p14:creationId xmlns:p14="http://schemas.microsoft.com/office/powerpoint/2010/main" val="2793451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AD9EC87-7FA4-540E-8F8B-B9E8DE89A7AD}"/>
              </a:ext>
            </a:extLst>
          </p:cNvPr>
          <p:cNvSpPr txBox="1">
            <a:spLocks/>
          </p:cNvSpPr>
          <p:nvPr/>
        </p:nvSpPr>
        <p:spPr>
          <a:xfrm>
            <a:off x="573718" y="1110960"/>
            <a:ext cx="5312888" cy="490551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Plant community data are multivariate</a:t>
            </a:r>
          </a:p>
          <a:p>
            <a:pPr lvl="1"/>
            <a:r>
              <a:rPr lang="en-US" sz="2800" dirty="0"/>
              <a:t>Cover values for each species are treated as a variable/dimension of the dataset </a:t>
            </a:r>
          </a:p>
          <a:p>
            <a:pPr lvl="1"/>
            <a:r>
              <a:rPr lang="en-US" sz="2800" dirty="0"/>
              <a:t>Each plot is described in terms of % cover from a larger species pool</a:t>
            </a:r>
          </a:p>
          <a:p>
            <a:pPr lvl="1"/>
            <a:r>
              <a:rPr lang="en-US" sz="2800" dirty="0"/>
              <a:t>Plant communities are usually described by ordinations that consider species presence and abundance</a:t>
            </a:r>
          </a:p>
          <a:p>
            <a:pPr lvl="1"/>
            <a:endParaRPr lang="en-US" sz="2800" dirty="0"/>
          </a:p>
        </p:txBody>
      </p:sp>
      <p:sp>
        <p:nvSpPr>
          <p:cNvPr id="5" name="Rectangle 4">
            <a:extLst>
              <a:ext uri="{FF2B5EF4-FFF2-40B4-BE49-F238E27FC236}">
                <a16:creationId xmlns:a16="http://schemas.microsoft.com/office/drawing/2014/main" id="{2A942C1C-7DD6-A420-FB31-0DCD9D7E59CB}"/>
              </a:ext>
            </a:extLst>
          </p:cNvPr>
          <p:cNvSpPr/>
          <p:nvPr/>
        </p:nvSpPr>
        <p:spPr>
          <a:xfrm>
            <a:off x="6511073" y="1060522"/>
            <a:ext cx="1248937" cy="1115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E7BBF4E-24FB-72FA-439B-5F30C8DDB116}"/>
              </a:ext>
            </a:extLst>
          </p:cNvPr>
          <p:cNvSpPr/>
          <p:nvPr/>
        </p:nvSpPr>
        <p:spPr>
          <a:xfrm>
            <a:off x="8295267" y="1083001"/>
            <a:ext cx="1248937" cy="1115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Graphic 8" descr="Flower outline">
            <a:extLst>
              <a:ext uri="{FF2B5EF4-FFF2-40B4-BE49-F238E27FC236}">
                <a16:creationId xmlns:a16="http://schemas.microsoft.com/office/drawing/2014/main" id="{9A31F283-37B0-BC07-440B-A7DED358CC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1629" y="1272395"/>
            <a:ext cx="914400" cy="914400"/>
          </a:xfrm>
          <a:prstGeom prst="rect">
            <a:avLst/>
          </a:prstGeom>
        </p:spPr>
      </p:pic>
      <p:pic>
        <p:nvPicPr>
          <p:cNvPr id="11" name="Graphic 10" descr="Palm tree with solid fill">
            <a:extLst>
              <a:ext uri="{FF2B5EF4-FFF2-40B4-BE49-F238E27FC236}">
                <a16:creationId xmlns:a16="http://schemas.microsoft.com/office/drawing/2014/main" id="{59F5F397-EF0F-DB68-4E28-DB6AEFC17B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1600" y="603322"/>
            <a:ext cx="914400" cy="914400"/>
          </a:xfrm>
          <a:prstGeom prst="rect">
            <a:avLst/>
          </a:prstGeom>
        </p:spPr>
      </p:pic>
      <p:pic>
        <p:nvPicPr>
          <p:cNvPr id="13" name="Graphic 12" descr="Cactus with solid fill">
            <a:extLst>
              <a:ext uri="{FF2B5EF4-FFF2-40B4-BE49-F238E27FC236}">
                <a16:creationId xmlns:a16="http://schemas.microsoft.com/office/drawing/2014/main" id="{0C8612DC-2CDB-A806-88E0-ADC1E6B551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6321" y="544028"/>
            <a:ext cx="1456734" cy="1456734"/>
          </a:xfrm>
          <a:prstGeom prst="rect">
            <a:avLst/>
          </a:prstGeom>
        </p:spPr>
      </p:pic>
      <p:sp>
        <p:nvSpPr>
          <p:cNvPr id="16" name="Rectangle 15">
            <a:extLst>
              <a:ext uri="{FF2B5EF4-FFF2-40B4-BE49-F238E27FC236}">
                <a16:creationId xmlns:a16="http://schemas.microsoft.com/office/drawing/2014/main" id="{8EFEF3CC-91BC-0631-754B-D9E1DADD133C}"/>
              </a:ext>
            </a:extLst>
          </p:cNvPr>
          <p:cNvSpPr/>
          <p:nvPr/>
        </p:nvSpPr>
        <p:spPr>
          <a:xfrm>
            <a:off x="10168671" y="1060522"/>
            <a:ext cx="1248937" cy="1115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7" name="Graphic 16" descr="Palm tree with solid fill">
            <a:extLst>
              <a:ext uri="{FF2B5EF4-FFF2-40B4-BE49-F238E27FC236}">
                <a16:creationId xmlns:a16="http://schemas.microsoft.com/office/drawing/2014/main" id="{70411A27-0E1B-5C6B-E916-ABCBB08111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011" y="1071673"/>
            <a:ext cx="669073" cy="669073"/>
          </a:xfrm>
          <a:prstGeom prst="rect">
            <a:avLst/>
          </a:prstGeom>
        </p:spPr>
      </p:pic>
      <p:pic>
        <p:nvPicPr>
          <p:cNvPr id="18" name="Graphic 17" descr="Cactus with solid fill">
            <a:extLst>
              <a:ext uri="{FF2B5EF4-FFF2-40B4-BE49-F238E27FC236}">
                <a16:creationId xmlns:a16="http://schemas.microsoft.com/office/drawing/2014/main" id="{48EC3A82-DF3D-D617-529C-6DCE9C3D82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8963" y="1110960"/>
            <a:ext cx="914400" cy="914400"/>
          </a:xfrm>
          <a:prstGeom prst="rect">
            <a:avLst/>
          </a:prstGeom>
        </p:spPr>
      </p:pic>
      <p:graphicFrame>
        <p:nvGraphicFramePr>
          <p:cNvPr id="20" name="Table 19">
            <a:extLst>
              <a:ext uri="{FF2B5EF4-FFF2-40B4-BE49-F238E27FC236}">
                <a16:creationId xmlns:a16="http://schemas.microsoft.com/office/drawing/2014/main" id="{9BB50C07-9AFF-78EF-5474-C824DBABB526}"/>
              </a:ext>
            </a:extLst>
          </p:cNvPr>
          <p:cNvGraphicFramePr>
            <a:graphicFrameLocks noGrp="1"/>
          </p:cNvGraphicFramePr>
          <p:nvPr>
            <p:extLst>
              <p:ext uri="{D42A27DB-BD31-4B8C-83A1-F6EECF244321}">
                <p14:modId xmlns:p14="http://schemas.microsoft.com/office/powerpoint/2010/main" val="1724416512"/>
              </p:ext>
            </p:extLst>
          </p:nvPr>
        </p:nvGraphicFramePr>
        <p:xfrm>
          <a:off x="6613999" y="2761815"/>
          <a:ext cx="4576516" cy="2124039"/>
        </p:xfrm>
        <a:graphic>
          <a:graphicData uri="http://schemas.openxmlformats.org/drawingml/2006/table">
            <a:tbl>
              <a:tblPr firstRow="1" bandRow="1">
                <a:tableStyleId>{5C22544A-7EE6-4342-B048-85BDC9FD1C3A}</a:tableStyleId>
              </a:tblPr>
              <a:tblGrid>
                <a:gridCol w="1144129">
                  <a:extLst>
                    <a:ext uri="{9D8B030D-6E8A-4147-A177-3AD203B41FA5}">
                      <a16:colId xmlns:a16="http://schemas.microsoft.com/office/drawing/2014/main" val="2629164500"/>
                    </a:ext>
                  </a:extLst>
                </a:gridCol>
                <a:gridCol w="1144129">
                  <a:extLst>
                    <a:ext uri="{9D8B030D-6E8A-4147-A177-3AD203B41FA5}">
                      <a16:colId xmlns:a16="http://schemas.microsoft.com/office/drawing/2014/main" val="2599087187"/>
                    </a:ext>
                  </a:extLst>
                </a:gridCol>
                <a:gridCol w="1144129">
                  <a:extLst>
                    <a:ext uri="{9D8B030D-6E8A-4147-A177-3AD203B41FA5}">
                      <a16:colId xmlns:a16="http://schemas.microsoft.com/office/drawing/2014/main" val="649280504"/>
                    </a:ext>
                  </a:extLst>
                </a:gridCol>
                <a:gridCol w="1144129">
                  <a:extLst>
                    <a:ext uri="{9D8B030D-6E8A-4147-A177-3AD203B41FA5}">
                      <a16:colId xmlns:a16="http://schemas.microsoft.com/office/drawing/2014/main" val="3472537219"/>
                    </a:ext>
                  </a:extLst>
                </a:gridCol>
              </a:tblGrid>
              <a:tr h="494653">
                <a:tc>
                  <a:txBody>
                    <a:bodyPr/>
                    <a:lstStyle/>
                    <a:p>
                      <a:r>
                        <a:rPr lang="en-US" dirty="0"/>
                        <a:t>Plot</a:t>
                      </a:r>
                    </a:p>
                  </a:txBody>
                  <a:tcPr/>
                </a:tc>
                <a:tc>
                  <a:txBody>
                    <a:bodyPr/>
                    <a:lstStyle/>
                    <a:p>
                      <a:r>
                        <a:rPr lang="en-US" dirty="0"/>
                        <a:t>Palm tree</a:t>
                      </a:r>
                    </a:p>
                  </a:txBody>
                  <a:tcPr/>
                </a:tc>
                <a:tc>
                  <a:txBody>
                    <a:bodyPr/>
                    <a:lstStyle/>
                    <a:p>
                      <a:r>
                        <a:rPr lang="en-US" dirty="0"/>
                        <a:t>Tulip</a:t>
                      </a:r>
                    </a:p>
                  </a:txBody>
                  <a:tcPr/>
                </a:tc>
                <a:tc>
                  <a:txBody>
                    <a:bodyPr/>
                    <a:lstStyle/>
                    <a:p>
                      <a:r>
                        <a:rPr lang="en-US" dirty="0"/>
                        <a:t>Cactus</a:t>
                      </a:r>
                    </a:p>
                  </a:txBody>
                  <a:tcPr/>
                </a:tc>
                <a:extLst>
                  <a:ext uri="{0D108BD9-81ED-4DB2-BD59-A6C34878D82A}">
                    <a16:rowId xmlns:a16="http://schemas.microsoft.com/office/drawing/2014/main" val="445394759"/>
                  </a:ext>
                </a:extLst>
              </a:tr>
              <a:tr h="494653">
                <a:tc>
                  <a:txBody>
                    <a:bodyPr/>
                    <a:lstStyle/>
                    <a:p>
                      <a:r>
                        <a:rPr lang="en-US" dirty="0"/>
                        <a:t>Plot 1</a:t>
                      </a:r>
                    </a:p>
                  </a:txBody>
                  <a:tcPr/>
                </a:tc>
                <a:tc>
                  <a:txBody>
                    <a:bodyPr/>
                    <a:lstStyle/>
                    <a:p>
                      <a:r>
                        <a:rPr lang="en-US" dirty="0"/>
                        <a:t>20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892838366"/>
                  </a:ext>
                </a:extLst>
              </a:tr>
              <a:tr h="494653">
                <a:tc>
                  <a:txBody>
                    <a:bodyPr/>
                    <a:lstStyle/>
                    <a:p>
                      <a:r>
                        <a:rPr lang="en-US" dirty="0"/>
                        <a:t>Plot 2</a:t>
                      </a:r>
                    </a:p>
                  </a:txBody>
                  <a:tcPr/>
                </a:tc>
                <a:tc>
                  <a:txBody>
                    <a:bodyPr/>
                    <a:lstStyle/>
                    <a:p>
                      <a:r>
                        <a:rPr lang="en-US" dirty="0"/>
                        <a:t>0</a:t>
                      </a:r>
                    </a:p>
                  </a:txBody>
                  <a:tcPr/>
                </a:tc>
                <a:tc>
                  <a:txBody>
                    <a:bodyPr/>
                    <a:lstStyle/>
                    <a:p>
                      <a:r>
                        <a:rPr lang="en-US" dirty="0"/>
                        <a:t>0</a:t>
                      </a:r>
                    </a:p>
                  </a:txBody>
                  <a:tcPr/>
                </a:tc>
                <a:tc>
                  <a:txBody>
                    <a:bodyPr/>
                    <a:lstStyle/>
                    <a:p>
                      <a:r>
                        <a:rPr lang="en-US" dirty="0"/>
                        <a:t>60</a:t>
                      </a:r>
                    </a:p>
                  </a:txBody>
                  <a:tcPr/>
                </a:tc>
                <a:extLst>
                  <a:ext uri="{0D108BD9-81ED-4DB2-BD59-A6C34878D82A}">
                    <a16:rowId xmlns:a16="http://schemas.microsoft.com/office/drawing/2014/main" val="646266348"/>
                  </a:ext>
                </a:extLst>
              </a:tr>
              <a:tr h="494653">
                <a:tc>
                  <a:txBody>
                    <a:bodyPr/>
                    <a:lstStyle/>
                    <a:p>
                      <a:r>
                        <a:rPr lang="en-US" dirty="0"/>
                        <a:t>Plot 3</a:t>
                      </a:r>
                    </a:p>
                  </a:txBody>
                  <a:tcPr/>
                </a:tc>
                <a:tc>
                  <a:txBody>
                    <a:bodyPr/>
                    <a:lstStyle/>
                    <a:p>
                      <a:r>
                        <a:rPr lang="en-US" dirty="0"/>
                        <a:t>10</a:t>
                      </a:r>
                    </a:p>
                  </a:txBody>
                  <a:tcPr/>
                </a:tc>
                <a:tc>
                  <a:txBody>
                    <a:bodyPr/>
                    <a:lstStyle/>
                    <a:p>
                      <a:r>
                        <a:rPr lang="en-US" dirty="0"/>
                        <a:t>0</a:t>
                      </a:r>
                    </a:p>
                  </a:txBody>
                  <a:tcPr/>
                </a:tc>
                <a:tc>
                  <a:txBody>
                    <a:bodyPr/>
                    <a:lstStyle/>
                    <a:p>
                      <a:r>
                        <a:rPr lang="en-US" dirty="0"/>
                        <a:t>25</a:t>
                      </a:r>
                    </a:p>
                  </a:txBody>
                  <a:tcPr/>
                </a:tc>
                <a:extLst>
                  <a:ext uri="{0D108BD9-81ED-4DB2-BD59-A6C34878D82A}">
                    <a16:rowId xmlns:a16="http://schemas.microsoft.com/office/drawing/2014/main" val="1591805943"/>
                  </a:ext>
                </a:extLst>
              </a:tr>
            </a:tbl>
          </a:graphicData>
        </a:graphic>
      </p:graphicFrame>
      <p:sp>
        <p:nvSpPr>
          <p:cNvPr id="2" name="TextBox 1">
            <a:extLst>
              <a:ext uri="{FF2B5EF4-FFF2-40B4-BE49-F238E27FC236}">
                <a16:creationId xmlns:a16="http://schemas.microsoft.com/office/drawing/2014/main" id="{C3469AB5-C628-A09F-53B1-D1EF4F22396C}"/>
              </a:ext>
            </a:extLst>
          </p:cNvPr>
          <p:cNvSpPr txBox="1"/>
          <p:nvPr/>
        </p:nvSpPr>
        <p:spPr>
          <a:xfrm>
            <a:off x="7488959" y="5449546"/>
            <a:ext cx="2991588" cy="954107"/>
          </a:xfrm>
          <a:prstGeom prst="rect">
            <a:avLst/>
          </a:prstGeom>
          <a:noFill/>
        </p:spPr>
        <p:txBody>
          <a:bodyPr wrap="none" rtlCol="0">
            <a:spAutoFit/>
          </a:bodyPr>
          <a:lstStyle/>
          <a:p>
            <a:r>
              <a:rPr lang="en-US" sz="2800" dirty="0"/>
              <a:t>Plot n x species n</a:t>
            </a:r>
          </a:p>
          <a:p>
            <a:r>
              <a:rPr lang="en-US" sz="2800" dirty="0"/>
              <a:t>community matrix</a:t>
            </a:r>
          </a:p>
        </p:txBody>
      </p:sp>
      <p:sp>
        <p:nvSpPr>
          <p:cNvPr id="3" name="Right Brace 2">
            <a:extLst>
              <a:ext uri="{FF2B5EF4-FFF2-40B4-BE49-F238E27FC236}">
                <a16:creationId xmlns:a16="http://schemas.microsoft.com/office/drawing/2014/main" id="{FCD70906-DC03-3863-1BC1-A1453961EB6D}"/>
              </a:ext>
            </a:extLst>
          </p:cNvPr>
          <p:cNvSpPr/>
          <p:nvPr/>
        </p:nvSpPr>
        <p:spPr>
          <a:xfrm rot="5400000">
            <a:off x="8781746" y="3143959"/>
            <a:ext cx="360556" cy="4106449"/>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709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F6622D-8141-4B1B-99E3-27AF2F7780FB}"/>
              </a:ext>
            </a:extLst>
          </p:cNvPr>
          <p:cNvSpPr>
            <a:spLocks noGrp="1"/>
          </p:cNvSpPr>
          <p:nvPr>
            <p:ph type="title"/>
          </p:nvPr>
        </p:nvSpPr>
        <p:spPr>
          <a:xfrm>
            <a:off x="329426" y="0"/>
            <a:ext cx="10515600" cy="1325563"/>
          </a:xfrm>
        </p:spPr>
        <p:txBody>
          <a:bodyPr/>
          <a:lstStyle/>
          <a:p>
            <a:pPr algn="ctr"/>
            <a:r>
              <a:rPr lang="en-US" dirty="0"/>
              <a:t>Museum Fire site community matrix</a:t>
            </a:r>
          </a:p>
        </p:txBody>
      </p:sp>
      <p:pic>
        <p:nvPicPr>
          <p:cNvPr id="11" name="Picture 10" descr="A table with numbers and symbols&#10;&#10;AI-generated content may be incorrect.">
            <a:extLst>
              <a:ext uri="{FF2B5EF4-FFF2-40B4-BE49-F238E27FC236}">
                <a16:creationId xmlns:a16="http://schemas.microsoft.com/office/drawing/2014/main" id="{2870DFFC-01B5-9006-C909-E7856E2DC06E}"/>
              </a:ext>
            </a:extLst>
          </p:cNvPr>
          <p:cNvPicPr>
            <a:picLocks noChangeAspect="1"/>
          </p:cNvPicPr>
          <p:nvPr/>
        </p:nvPicPr>
        <p:blipFill>
          <a:blip r:embed="rId3"/>
          <a:stretch>
            <a:fillRect/>
          </a:stretch>
        </p:blipFill>
        <p:spPr>
          <a:xfrm>
            <a:off x="842046" y="1325563"/>
            <a:ext cx="8471288" cy="4083810"/>
          </a:xfrm>
          <a:prstGeom prst="rect">
            <a:avLst/>
          </a:prstGeom>
        </p:spPr>
      </p:pic>
      <p:sp>
        <p:nvSpPr>
          <p:cNvPr id="13" name="TextBox 12">
            <a:extLst>
              <a:ext uri="{FF2B5EF4-FFF2-40B4-BE49-F238E27FC236}">
                <a16:creationId xmlns:a16="http://schemas.microsoft.com/office/drawing/2014/main" id="{541C2C4D-91AF-2C39-24C6-A7B482B365C3}"/>
              </a:ext>
            </a:extLst>
          </p:cNvPr>
          <p:cNvSpPr txBox="1"/>
          <p:nvPr/>
        </p:nvSpPr>
        <p:spPr>
          <a:xfrm>
            <a:off x="4362095" y="6067441"/>
            <a:ext cx="3467809" cy="523220"/>
          </a:xfrm>
          <a:prstGeom prst="rect">
            <a:avLst/>
          </a:prstGeom>
          <a:noFill/>
        </p:spPr>
        <p:txBody>
          <a:bodyPr wrap="none" rtlCol="0">
            <a:spAutoFit/>
          </a:bodyPr>
          <a:lstStyle/>
          <a:p>
            <a:r>
              <a:rPr lang="en-US" sz="2800" dirty="0"/>
              <a:t>57 plots x 42 species </a:t>
            </a:r>
          </a:p>
        </p:txBody>
      </p:sp>
      <p:sp>
        <p:nvSpPr>
          <p:cNvPr id="14" name="TextBox 13">
            <a:extLst>
              <a:ext uri="{FF2B5EF4-FFF2-40B4-BE49-F238E27FC236}">
                <a16:creationId xmlns:a16="http://schemas.microsoft.com/office/drawing/2014/main" id="{A997C2C9-44A5-7625-5B05-A2F20BCB2670}"/>
              </a:ext>
            </a:extLst>
          </p:cNvPr>
          <p:cNvSpPr txBox="1"/>
          <p:nvPr/>
        </p:nvSpPr>
        <p:spPr>
          <a:xfrm>
            <a:off x="9448800" y="3810000"/>
            <a:ext cx="1676400" cy="1015663"/>
          </a:xfrm>
          <a:prstGeom prst="rect">
            <a:avLst/>
          </a:prstGeom>
          <a:noFill/>
        </p:spPr>
        <p:txBody>
          <a:bodyPr wrap="square" rtlCol="0">
            <a:spAutoFit/>
          </a:bodyPr>
          <a:lstStyle/>
          <a:p>
            <a:r>
              <a:rPr lang="en-US" sz="6000" dirty="0"/>
              <a:t>…</a:t>
            </a:r>
          </a:p>
        </p:txBody>
      </p:sp>
    </p:spTree>
    <p:extLst>
      <p:ext uri="{BB962C8B-B14F-4D97-AF65-F5344CB8AC3E}">
        <p14:creationId xmlns:p14="http://schemas.microsoft.com/office/powerpoint/2010/main" val="175697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36D83-DE8F-528B-80BB-7B28639EB3B5}"/>
            </a:ext>
          </a:extLst>
        </p:cNvPr>
        <p:cNvGrpSpPr/>
        <p:nvPr/>
      </p:nvGrpSpPr>
      <p:grpSpPr>
        <a:xfrm>
          <a:off x="0" y="0"/>
          <a:ext cx="0" cy="0"/>
          <a:chOff x="0" y="0"/>
          <a:chExt cx="0" cy="0"/>
        </a:xfrm>
      </p:grpSpPr>
      <p:pic>
        <p:nvPicPr>
          <p:cNvPr id="4" name="Picture 3" descr="A table with numbers and symbols&#10;&#10;AI-generated content may be incorrect.">
            <a:extLst>
              <a:ext uri="{FF2B5EF4-FFF2-40B4-BE49-F238E27FC236}">
                <a16:creationId xmlns:a16="http://schemas.microsoft.com/office/drawing/2014/main" id="{A491A970-41CF-7E9C-A7D0-A859EDBA9D55}"/>
              </a:ext>
            </a:extLst>
          </p:cNvPr>
          <p:cNvPicPr>
            <a:picLocks noChangeAspect="1"/>
          </p:cNvPicPr>
          <p:nvPr/>
        </p:nvPicPr>
        <p:blipFill>
          <a:blip r:embed="rId3"/>
          <a:stretch>
            <a:fillRect/>
          </a:stretch>
        </p:blipFill>
        <p:spPr>
          <a:xfrm>
            <a:off x="130939" y="2502685"/>
            <a:ext cx="3425433" cy="1651321"/>
          </a:xfrm>
          <a:prstGeom prst="rect">
            <a:avLst/>
          </a:prstGeom>
        </p:spPr>
      </p:pic>
      <p:sp>
        <p:nvSpPr>
          <p:cNvPr id="3" name="TextBox 2">
            <a:extLst>
              <a:ext uri="{FF2B5EF4-FFF2-40B4-BE49-F238E27FC236}">
                <a16:creationId xmlns:a16="http://schemas.microsoft.com/office/drawing/2014/main" id="{D5DE3291-130A-E99D-D24E-65D6B483AFB1}"/>
              </a:ext>
            </a:extLst>
          </p:cNvPr>
          <p:cNvSpPr txBox="1"/>
          <p:nvPr/>
        </p:nvSpPr>
        <p:spPr>
          <a:xfrm>
            <a:off x="0" y="6211669"/>
            <a:ext cx="7416800" cy="646331"/>
          </a:xfrm>
          <a:prstGeom prst="rect">
            <a:avLst/>
          </a:prstGeom>
          <a:noFill/>
        </p:spPr>
        <p:txBody>
          <a:bodyPr wrap="square" rtlCol="0">
            <a:spAutoFit/>
          </a:bodyPr>
          <a:lstStyle/>
          <a:p>
            <a:r>
              <a:rPr lang="en-US" dirty="0"/>
              <a:t>Good source explaining NMDS: </a:t>
            </a:r>
            <a:r>
              <a:rPr lang="en-US" b="1" dirty="0"/>
              <a:t>Starting with Non-Metric Multidimensional Scaling (NMDS) </a:t>
            </a:r>
            <a:r>
              <a:rPr lang="en-US" dirty="0"/>
              <a:t>from University of Virginia Library </a:t>
            </a:r>
          </a:p>
        </p:txBody>
      </p:sp>
      <p:pic>
        <p:nvPicPr>
          <p:cNvPr id="6" name="Picture 5" descr="A graph with numbers and a hexagon&#10;&#10;AI-generated content may be incorrect.">
            <a:extLst>
              <a:ext uri="{FF2B5EF4-FFF2-40B4-BE49-F238E27FC236}">
                <a16:creationId xmlns:a16="http://schemas.microsoft.com/office/drawing/2014/main" id="{50FE1D04-906B-A366-08BC-BD814DC910FD}"/>
              </a:ext>
            </a:extLst>
          </p:cNvPr>
          <p:cNvPicPr>
            <a:picLocks noChangeAspect="1"/>
          </p:cNvPicPr>
          <p:nvPr/>
        </p:nvPicPr>
        <p:blipFill>
          <a:blip r:embed="rId4"/>
          <a:stretch>
            <a:fillRect/>
          </a:stretch>
        </p:blipFill>
        <p:spPr>
          <a:xfrm>
            <a:off x="4013199" y="710400"/>
            <a:ext cx="8178801" cy="5235893"/>
          </a:xfrm>
          <a:prstGeom prst="rect">
            <a:avLst/>
          </a:prstGeom>
        </p:spPr>
      </p:pic>
      <p:sp>
        <p:nvSpPr>
          <p:cNvPr id="8" name="Title 7">
            <a:extLst>
              <a:ext uri="{FF2B5EF4-FFF2-40B4-BE49-F238E27FC236}">
                <a16:creationId xmlns:a16="http://schemas.microsoft.com/office/drawing/2014/main" id="{9E86B9F8-303F-4568-1D15-FB11C4B75F36}"/>
              </a:ext>
            </a:extLst>
          </p:cNvPr>
          <p:cNvSpPr>
            <a:spLocks noGrp="1"/>
          </p:cNvSpPr>
          <p:nvPr>
            <p:ph type="title"/>
          </p:nvPr>
        </p:nvSpPr>
        <p:spPr>
          <a:xfrm>
            <a:off x="329426" y="0"/>
            <a:ext cx="10515600" cy="1325563"/>
          </a:xfrm>
        </p:spPr>
        <p:txBody>
          <a:bodyPr/>
          <a:lstStyle/>
          <a:p>
            <a:pPr algn="ctr"/>
            <a:r>
              <a:rPr lang="en-US" dirty="0"/>
              <a:t>Museum Fire site community matrix</a:t>
            </a:r>
          </a:p>
        </p:txBody>
      </p:sp>
      <p:sp>
        <p:nvSpPr>
          <p:cNvPr id="2" name="Right Arrow 1">
            <a:extLst>
              <a:ext uri="{FF2B5EF4-FFF2-40B4-BE49-F238E27FC236}">
                <a16:creationId xmlns:a16="http://schemas.microsoft.com/office/drawing/2014/main" id="{AE6615B5-6C83-F951-8135-FE1D1610FE3B}"/>
              </a:ext>
            </a:extLst>
          </p:cNvPr>
          <p:cNvSpPr/>
          <p:nvPr/>
        </p:nvSpPr>
        <p:spPr>
          <a:xfrm>
            <a:off x="2315339" y="2921402"/>
            <a:ext cx="1486491" cy="88053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E98A0F7C-07D2-55F0-0149-7BF7A7DC77BC}"/>
              </a:ext>
            </a:extLst>
          </p:cNvPr>
          <p:cNvSpPr txBox="1"/>
          <p:nvPr/>
        </p:nvSpPr>
        <p:spPr>
          <a:xfrm>
            <a:off x="698598" y="4203391"/>
            <a:ext cx="2290114" cy="369332"/>
          </a:xfrm>
          <a:prstGeom prst="rect">
            <a:avLst/>
          </a:prstGeom>
          <a:noFill/>
        </p:spPr>
        <p:txBody>
          <a:bodyPr wrap="none" rtlCol="0">
            <a:spAutoFit/>
          </a:bodyPr>
          <a:lstStyle/>
          <a:p>
            <a:r>
              <a:rPr lang="en-US" dirty="0"/>
              <a:t>57 plots x 42 species </a:t>
            </a:r>
          </a:p>
        </p:txBody>
      </p:sp>
    </p:spTree>
    <p:extLst>
      <p:ext uri="{BB962C8B-B14F-4D97-AF65-F5344CB8AC3E}">
        <p14:creationId xmlns:p14="http://schemas.microsoft.com/office/powerpoint/2010/main" val="393904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9E74-85A2-19BD-960A-FA704F11FBF9}"/>
            </a:ext>
          </a:extLst>
        </p:cNvPr>
        <p:cNvGrpSpPr/>
        <p:nvPr/>
      </p:nvGrpSpPr>
      <p:grpSpPr>
        <a:xfrm>
          <a:off x="0" y="0"/>
          <a:ext cx="0" cy="0"/>
          <a:chOff x="0" y="0"/>
          <a:chExt cx="0" cy="0"/>
        </a:xfrm>
      </p:grpSpPr>
      <p:pic>
        <p:nvPicPr>
          <p:cNvPr id="4" name="Picture 3" descr="A map of a volcano&#10;&#10;AI-generated content may be incorrect.">
            <a:extLst>
              <a:ext uri="{FF2B5EF4-FFF2-40B4-BE49-F238E27FC236}">
                <a16:creationId xmlns:a16="http://schemas.microsoft.com/office/drawing/2014/main" id="{E3615C4F-D037-BEB3-0656-C4C410B0B65F}"/>
              </a:ext>
            </a:extLst>
          </p:cNvPr>
          <p:cNvPicPr>
            <a:picLocks noChangeAspect="1"/>
          </p:cNvPicPr>
          <p:nvPr/>
        </p:nvPicPr>
        <p:blipFill>
          <a:blip r:embed="rId3"/>
          <a:stretch>
            <a:fillRect/>
          </a:stretch>
        </p:blipFill>
        <p:spPr>
          <a:xfrm>
            <a:off x="440576" y="539750"/>
            <a:ext cx="5259149" cy="5247616"/>
          </a:xfrm>
          <a:prstGeom prst="rect">
            <a:avLst/>
          </a:prstGeom>
        </p:spPr>
      </p:pic>
      <p:sp>
        <p:nvSpPr>
          <p:cNvPr id="2" name="Title 1">
            <a:extLst>
              <a:ext uri="{FF2B5EF4-FFF2-40B4-BE49-F238E27FC236}">
                <a16:creationId xmlns:a16="http://schemas.microsoft.com/office/drawing/2014/main" id="{D24D19B5-6675-B074-2FF1-65F44B3862B9}"/>
              </a:ext>
            </a:extLst>
          </p:cNvPr>
          <p:cNvSpPr txBox="1">
            <a:spLocks/>
          </p:cNvSpPr>
          <p:nvPr/>
        </p:nvSpPr>
        <p:spPr>
          <a:xfrm>
            <a:off x="6492276" y="105314"/>
            <a:ext cx="5322489" cy="227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Why do we care about </a:t>
            </a:r>
            <a:r>
              <a:rPr lang="en-US" sz="3600" i="1" dirty="0"/>
              <a:t>spatial structure </a:t>
            </a:r>
            <a:r>
              <a:rPr lang="en-US" sz="3600" dirty="0"/>
              <a:t>in plant communities? </a:t>
            </a:r>
          </a:p>
        </p:txBody>
      </p:sp>
      <p:sp>
        <p:nvSpPr>
          <p:cNvPr id="3" name="Content Placeholder 2">
            <a:extLst>
              <a:ext uri="{FF2B5EF4-FFF2-40B4-BE49-F238E27FC236}">
                <a16:creationId xmlns:a16="http://schemas.microsoft.com/office/drawing/2014/main" id="{6E8DA6A1-03EF-4B2A-2A1A-F3AA88DF3567}"/>
              </a:ext>
            </a:extLst>
          </p:cNvPr>
          <p:cNvSpPr>
            <a:spLocks noGrp="1"/>
          </p:cNvSpPr>
          <p:nvPr>
            <p:ph idx="1"/>
          </p:nvPr>
        </p:nvSpPr>
        <p:spPr>
          <a:xfrm>
            <a:off x="6362026" y="2226662"/>
            <a:ext cx="5322489" cy="4091588"/>
          </a:xfrm>
        </p:spPr>
        <p:txBody>
          <a:bodyPr/>
          <a:lstStyle/>
          <a:p>
            <a:r>
              <a:rPr lang="en-US" dirty="0"/>
              <a:t>Identify relevant scales for processes governing communities</a:t>
            </a:r>
          </a:p>
          <a:p>
            <a:r>
              <a:rPr lang="en-US" dirty="0"/>
              <a:t>Investigate bioenvironmental causes of spatial structure</a:t>
            </a:r>
          </a:p>
          <a:p>
            <a:r>
              <a:rPr lang="en-US" dirty="0"/>
              <a:t>Abrupt changes in communities could indicate presence/absence of an environmental factor</a:t>
            </a:r>
          </a:p>
          <a:p>
            <a:endParaRPr lang="en-US" dirty="0"/>
          </a:p>
          <a:p>
            <a:endParaRPr lang="en-US" dirty="0"/>
          </a:p>
        </p:txBody>
      </p:sp>
    </p:spTree>
    <p:extLst>
      <p:ext uri="{BB962C8B-B14F-4D97-AF65-F5344CB8AC3E}">
        <p14:creationId xmlns:p14="http://schemas.microsoft.com/office/powerpoint/2010/main" val="267744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8982-667D-4151-B917-5807541DF95E}"/>
              </a:ext>
            </a:extLst>
          </p:cNvPr>
          <p:cNvSpPr>
            <a:spLocks noGrp="1"/>
          </p:cNvSpPr>
          <p:nvPr>
            <p:ph type="title"/>
          </p:nvPr>
        </p:nvSpPr>
        <p:spPr>
          <a:xfrm>
            <a:off x="3467100" y="0"/>
            <a:ext cx="5257800" cy="1325563"/>
          </a:xfrm>
        </p:spPr>
        <p:txBody>
          <a:bodyPr/>
          <a:lstStyle/>
          <a:p>
            <a:r>
              <a:rPr lang="en-US" dirty="0"/>
              <a:t>R package </a:t>
            </a:r>
            <a:r>
              <a:rPr lang="en-US" i="1" dirty="0" err="1"/>
              <a:t>adespatial</a:t>
            </a:r>
            <a:endParaRPr lang="en-US" dirty="0"/>
          </a:p>
        </p:txBody>
      </p:sp>
      <p:pic>
        <p:nvPicPr>
          <p:cNvPr id="4098" name="Picture 2">
            <a:extLst>
              <a:ext uri="{FF2B5EF4-FFF2-40B4-BE49-F238E27FC236}">
                <a16:creationId xmlns:a16="http://schemas.microsoft.com/office/drawing/2014/main" id="{9A5A9898-4C7F-8EFA-EE4F-3411A097D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61" y="1144167"/>
            <a:ext cx="11686478" cy="49591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18FE9D-19F6-B97D-B429-984083C25752}"/>
              </a:ext>
            </a:extLst>
          </p:cNvPr>
          <p:cNvSpPr txBox="1"/>
          <p:nvPr/>
        </p:nvSpPr>
        <p:spPr>
          <a:xfrm>
            <a:off x="0" y="6273225"/>
            <a:ext cx="12192000" cy="584775"/>
          </a:xfrm>
          <a:prstGeom prst="rect">
            <a:avLst/>
          </a:prstGeom>
          <a:noFill/>
        </p:spPr>
        <p:txBody>
          <a:bodyPr wrap="square">
            <a:spAutoFit/>
          </a:bodyPr>
          <a:lstStyle/>
          <a:p>
            <a:r>
              <a:rPr lang="en-US" sz="1600" b="0" i="0" dirty="0">
                <a:solidFill>
                  <a:srgbClr val="000000"/>
                </a:solidFill>
                <a:effectLst/>
                <a:latin typeface="Aptos" panose="020B0004020202020204" pitchFamily="34" charset="0"/>
              </a:rPr>
              <a:t>Dray S, Bauman D, Blanchet G, </a:t>
            </a:r>
            <a:r>
              <a:rPr lang="en-US" sz="1600" b="0" i="0" dirty="0" err="1">
                <a:solidFill>
                  <a:srgbClr val="000000"/>
                </a:solidFill>
                <a:effectLst/>
                <a:latin typeface="Aptos" panose="020B0004020202020204" pitchFamily="34" charset="0"/>
              </a:rPr>
              <a:t>Borcard</a:t>
            </a:r>
            <a:r>
              <a:rPr lang="en-US" sz="1600" b="0" i="0" dirty="0">
                <a:solidFill>
                  <a:srgbClr val="000000"/>
                </a:solidFill>
                <a:effectLst/>
                <a:latin typeface="Aptos" panose="020B0004020202020204" pitchFamily="34" charset="0"/>
              </a:rPr>
              <a:t> D, </a:t>
            </a:r>
            <a:r>
              <a:rPr lang="en-US" sz="1600" b="0" i="0" dirty="0" err="1">
                <a:solidFill>
                  <a:srgbClr val="000000"/>
                </a:solidFill>
                <a:effectLst/>
                <a:latin typeface="Aptos" panose="020B0004020202020204" pitchFamily="34" charset="0"/>
              </a:rPr>
              <a:t>Clappe</a:t>
            </a:r>
            <a:r>
              <a:rPr lang="en-US" sz="1600" b="0" i="0" dirty="0">
                <a:solidFill>
                  <a:srgbClr val="000000"/>
                </a:solidFill>
                <a:effectLst/>
                <a:latin typeface="Aptos" panose="020B0004020202020204" pitchFamily="34" charset="0"/>
              </a:rPr>
              <a:t> S, </a:t>
            </a:r>
            <a:r>
              <a:rPr lang="en-US" sz="1600" b="0" i="0" dirty="0" err="1">
                <a:solidFill>
                  <a:srgbClr val="000000"/>
                </a:solidFill>
                <a:effectLst/>
                <a:latin typeface="Aptos" panose="020B0004020202020204" pitchFamily="34" charset="0"/>
              </a:rPr>
              <a:t>Guénard</a:t>
            </a:r>
            <a:r>
              <a:rPr lang="en-US" sz="1600" b="0" i="0" dirty="0">
                <a:solidFill>
                  <a:srgbClr val="000000"/>
                </a:solidFill>
                <a:effectLst/>
                <a:latin typeface="Aptos" panose="020B0004020202020204" pitchFamily="34" charset="0"/>
              </a:rPr>
              <a:t> G, </a:t>
            </a:r>
            <a:r>
              <a:rPr lang="en-US" sz="1600" b="0" i="0" dirty="0" err="1">
                <a:solidFill>
                  <a:srgbClr val="000000"/>
                </a:solidFill>
                <a:effectLst/>
                <a:latin typeface="Aptos" panose="020B0004020202020204" pitchFamily="34" charset="0"/>
              </a:rPr>
              <a:t>Jombart</a:t>
            </a:r>
            <a:r>
              <a:rPr lang="en-US" sz="1600" b="0" i="0" dirty="0">
                <a:solidFill>
                  <a:srgbClr val="000000"/>
                </a:solidFill>
                <a:effectLst/>
                <a:latin typeface="Aptos" panose="020B0004020202020204" pitchFamily="34" charset="0"/>
              </a:rPr>
              <a:t> T, Larocque G, Legendre P, Madi N, Wagner HH (2025). </a:t>
            </a:r>
            <a:r>
              <a:rPr lang="en-US" sz="1600" b="0" i="1" dirty="0" err="1">
                <a:solidFill>
                  <a:srgbClr val="000000"/>
                </a:solidFill>
                <a:effectLst/>
                <a:latin typeface="Aptos" panose="020B0004020202020204" pitchFamily="34" charset="0"/>
              </a:rPr>
              <a:t>adespatial</a:t>
            </a:r>
            <a:r>
              <a:rPr lang="en-US" sz="1600" b="0" i="1" dirty="0">
                <a:solidFill>
                  <a:srgbClr val="000000"/>
                </a:solidFill>
                <a:effectLst/>
                <a:latin typeface="Aptos" panose="020B0004020202020204" pitchFamily="34" charset="0"/>
              </a:rPr>
              <a:t>: Multivariate Multiscale Spatial Analysis</a:t>
            </a:r>
            <a:r>
              <a:rPr lang="en-US" sz="1600" b="0" i="0" dirty="0">
                <a:solidFill>
                  <a:srgbClr val="000000"/>
                </a:solidFill>
                <a:effectLst/>
                <a:latin typeface="Aptos" panose="020B0004020202020204" pitchFamily="34" charset="0"/>
              </a:rPr>
              <a:t>. R package version 0.3-28.</a:t>
            </a:r>
            <a:endParaRPr lang="en-US" sz="1600" dirty="0">
              <a:latin typeface="Aptos" panose="020B0004020202020204" pitchFamily="34" charset="0"/>
            </a:endParaRPr>
          </a:p>
        </p:txBody>
      </p:sp>
    </p:spTree>
    <p:extLst>
      <p:ext uri="{BB962C8B-B14F-4D97-AF65-F5344CB8AC3E}">
        <p14:creationId xmlns:p14="http://schemas.microsoft.com/office/powerpoint/2010/main" val="1552820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6810</TotalTime>
  <Words>1750</Words>
  <Application>Microsoft Macintosh PowerPoint</Application>
  <PresentationFormat>Widescreen</PresentationFormat>
  <Paragraphs>134</Paragraphs>
  <Slides>16</Slides>
  <Notes>15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Exploratory analysis of spatial dependence in plant communities</vt:lpstr>
      <vt:lpstr>Rough outline</vt:lpstr>
      <vt:lpstr>What is a plant community?</vt:lpstr>
      <vt:lpstr>PowerPoint Presentation</vt:lpstr>
      <vt:lpstr>PowerPoint Presentation</vt:lpstr>
      <vt:lpstr>Museum Fire site community matrix</vt:lpstr>
      <vt:lpstr>Museum Fire site community matrix</vt:lpstr>
      <vt:lpstr>PowerPoint Presentation</vt:lpstr>
      <vt:lpstr>R package adespatial</vt:lpstr>
      <vt:lpstr>PowerPoint Presentation</vt:lpstr>
      <vt:lpstr>PowerPoint Presentation</vt:lpstr>
      <vt:lpstr>MULTISPATI: PCA &amp; neighborhoods</vt:lpstr>
      <vt:lpstr>Comparing axis 1 scores: PCA vs MULTISPATI</vt:lpstr>
      <vt:lpstr>Cool stuff</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Bromley, Fern Lorelei - (fernb)</dc:creator>
  <cp:lastModifiedBy>Bromley, Fern Lorelei - (fernb)</cp:lastModifiedBy>
  <cp:revision>158</cp:revision>
  <dcterms:created xsi:type="dcterms:W3CDTF">2025-10-04T23:41:17Z</dcterms:created>
  <dcterms:modified xsi:type="dcterms:W3CDTF">2025-10-27T02:09:10Z</dcterms:modified>
</cp:coreProperties>
</file>